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343" r:id="rId8"/>
    <p:sldId id="344" r:id="rId9"/>
    <p:sldId id="349" r:id="rId10"/>
    <p:sldId id="355" r:id="rId11"/>
    <p:sldId id="306" r:id="rId12"/>
    <p:sldId id="310" r:id="rId13"/>
    <p:sldId id="35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615B0F-29A0-1091-29E3-298028DF5532}" name="Withers, Amanda" initials="WA" userId="S::arw031@shsu.edu::214d8719-53eb-48fd-bc50-ee05b72843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0521E"/>
    <a:srgbClr val="E364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844F90-FAD8-4A4B-BC57-EAA2452B5CDF}" v="1" dt="2024-04-15T17:09:13.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 Chien Pin" userId="a84da300-ae61-45ee-b61b-2289add9e3de" providerId="ADAL" clId="{B2844F90-FAD8-4A4B-BC57-EAA2452B5CDF}"/>
    <pc:docChg chg="undo custSel delSld modSld">
      <pc:chgData name="Li, Chien Pin" userId="a84da300-ae61-45ee-b61b-2289add9e3de" providerId="ADAL" clId="{B2844F90-FAD8-4A4B-BC57-EAA2452B5CDF}" dt="2024-04-15T20:17:48.391" v="53" actId="20577"/>
      <pc:docMkLst>
        <pc:docMk/>
      </pc:docMkLst>
      <pc:sldChg chg="modSp mod">
        <pc:chgData name="Li, Chien Pin" userId="a84da300-ae61-45ee-b61b-2289add9e3de" providerId="ADAL" clId="{B2844F90-FAD8-4A4B-BC57-EAA2452B5CDF}" dt="2024-04-15T20:17:48.391" v="53" actId="20577"/>
        <pc:sldMkLst>
          <pc:docMk/>
          <pc:sldMk cId="2960643030" sldId="259"/>
        </pc:sldMkLst>
        <pc:spChg chg="mod">
          <ac:chgData name="Li, Chien Pin" userId="a84da300-ae61-45ee-b61b-2289add9e3de" providerId="ADAL" clId="{B2844F90-FAD8-4A4B-BC57-EAA2452B5CDF}" dt="2024-04-15T20:17:48.391" v="53" actId="20577"/>
          <ac:spMkLst>
            <pc:docMk/>
            <pc:sldMk cId="2960643030" sldId="259"/>
            <ac:spMk id="3" creationId="{433606AF-ABBC-BCE0-1627-02EF7093D913}"/>
          </ac:spMkLst>
        </pc:spChg>
      </pc:sldChg>
      <pc:sldChg chg="modSp mod">
        <pc:chgData name="Li, Chien Pin" userId="a84da300-ae61-45ee-b61b-2289add9e3de" providerId="ADAL" clId="{B2844F90-FAD8-4A4B-BC57-EAA2452B5CDF}" dt="2024-04-15T17:09:53.856" v="46" actId="20577"/>
        <pc:sldMkLst>
          <pc:docMk/>
          <pc:sldMk cId="4160002572" sldId="310"/>
        </pc:sldMkLst>
        <pc:graphicFrameChg chg="modGraphic">
          <ac:chgData name="Li, Chien Pin" userId="a84da300-ae61-45ee-b61b-2289add9e3de" providerId="ADAL" clId="{B2844F90-FAD8-4A4B-BC57-EAA2452B5CDF}" dt="2024-04-15T17:09:53.856" v="46" actId="20577"/>
          <ac:graphicFrameMkLst>
            <pc:docMk/>
            <pc:sldMk cId="4160002572" sldId="310"/>
            <ac:graphicFrameMk id="7" creationId="{36544537-0874-9962-A4E6-AB420D7A3929}"/>
          </ac:graphicFrameMkLst>
        </pc:graphicFrameChg>
      </pc:sldChg>
      <pc:sldChg chg="del">
        <pc:chgData name="Li, Chien Pin" userId="a84da300-ae61-45ee-b61b-2289add9e3de" providerId="ADAL" clId="{B2844F90-FAD8-4A4B-BC57-EAA2452B5CDF}" dt="2024-04-15T17:10:07.837" v="47" actId="47"/>
        <pc:sldMkLst>
          <pc:docMk/>
          <pc:sldMk cId="3056591229" sldId="316"/>
        </pc:sldMkLst>
      </pc:sldChg>
      <pc:sldChg chg="del">
        <pc:chgData name="Li, Chien Pin" userId="a84da300-ae61-45ee-b61b-2289add9e3de" providerId="ADAL" clId="{B2844F90-FAD8-4A4B-BC57-EAA2452B5CDF}" dt="2024-04-15T17:10:07.837" v="47" actId="47"/>
        <pc:sldMkLst>
          <pc:docMk/>
          <pc:sldMk cId="1451747902" sldId="346"/>
        </pc:sldMkLst>
      </pc:sldChg>
      <pc:sldChg chg="modSp">
        <pc:chgData name="Li, Chien Pin" userId="a84da300-ae61-45ee-b61b-2289add9e3de" providerId="ADAL" clId="{B2844F90-FAD8-4A4B-BC57-EAA2452B5CDF}" dt="2024-04-15T17:09:13.553" v="0"/>
        <pc:sldMkLst>
          <pc:docMk/>
          <pc:sldMk cId="636556985" sldId="349"/>
        </pc:sldMkLst>
        <pc:graphicFrameChg chg="mod">
          <ac:chgData name="Li, Chien Pin" userId="a84da300-ae61-45ee-b61b-2289add9e3de" providerId="ADAL" clId="{B2844F90-FAD8-4A4B-BC57-EAA2452B5CDF}" dt="2024-04-15T17:09:13.553" v="0"/>
          <ac:graphicFrameMkLst>
            <pc:docMk/>
            <pc:sldMk cId="636556985" sldId="349"/>
            <ac:graphicFrameMk id="7" creationId="{36544537-0874-9962-A4E6-AB420D7A3929}"/>
          </ac:graphicFrameMkLst>
        </pc:graphicFrameChg>
      </pc:sldChg>
      <pc:sldChg chg="del">
        <pc:chgData name="Li, Chien Pin" userId="a84da300-ae61-45ee-b61b-2289add9e3de" providerId="ADAL" clId="{B2844F90-FAD8-4A4B-BC57-EAA2452B5CDF}" dt="2024-04-15T17:10:07.837" v="47" actId="47"/>
        <pc:sldMkLst>
          <pc:docMk/>
          <pc:sldMk cId="774387026" sldId="350"/>
        </pc:sldMkLst>
      </pc:sldChg>
      <pc:sldChg chg="del">
        <pc:chgData name="Li, Chien Pin" userId="a84da300-ae61-45ee-b61b-2289add9e3de" providerId="ADAL" clId="{B2844F90-FAD8-4A4B-BC57-EAA2452B5CDF}" dt="2024-04-15T17:10:07.837" v="47" actId="47"/>
        <pc:sldMkLst>
          <pc:docMk/>
          <pc:sldMk cId="3239528259" sldId="352"/>
        </pc:sldMkLst>
      </pc:sldChg>
      <pc:sldChg chg="del">
        <pc:chgData name="Li, Chien Pin" userId="a84da300-ae61-45ee-b61b-2289add9e3de" providerId="ADAL" clId="{B2844F90-FAD8-4A4B-BC57-EAA2452B5CDF}" dt="2024-04-15T17:10:07.837" v="47" actId="47"/>
        <pc:sldMkLst>
          <pc:docMk/>
          <pc:sldMk cId="1608115770" sldId="353"/>
        </pc:sldMkLst>
      </pc:sldChg>
      <pc:sldChg chg="del">
        <pc:chgData name="Li, Chien Pin" userId="a84da300-ae61-45ee-b61b-2289add9e3de" providerId="ADAL" clId="{B2844F90-FAD8-4A4B-BC57-EAA2452B5CDF}" dt="2024-04-15T17:10:07.837" v="47" actId="47"/>
        <pc:sldMkLst>
          <pc:docMk/>
          <pc:sldMk cId="1267750265" sldId="354"/>
        </pc:sldMkLst>
      </pc:sldChg>
      <pc:sldChg chg="modSp mod">
        <pc:chgData name="Li, Chien Pin" userId="a84da300-ae61-45ee-b61b-2289add9e3de" providerId="ADAL" clId="{B2844F90-FAD8-4A4B-BC57-EAA2452B5CDF}" dt="2024-04-15T17:09:36.594" v="23" actId="20577"/>
        <pc:sldMkLst>
          <pc:docMk/>
          <pc:sldMk cId="675237184" sldId="355"/>
        </pc:sldMkLst>
        <pc:graphicFrameChg chg="modGraphic">
          <ac:chgData name="Li, Chien Pin" userId="a84da300-ae61-45ee-b61b-2289add9e3de" providerId="ADAL" clId="{B2844F90-FAD8-4A4B-BC57-EAA2452B5CDF}" dt="2024-04-15T17:09:36.594" v="23" actId="20577"/>
          <ac:graphicFrameMkLst>
            <pc:docMk/>
            <pc:sldMk cId="675237184" sldId="355"/>
            <ac:graphicFrameMk id="7" creationId="{36544537-0874-9962-A4E6-AB420D7A3929}"/>
          </ac:graphicFrameMkLst>
        </pc:graphicFrameChg>
      </pc:sldChg>
      <pc:sldChg chg="del">
        <pc:chgData name="Li, Chien Pin" userId="a84da300-ae61-45ee-b61b-2289add9e3de" providerId="ADAL" clId="{B2844F90-FAD8-4A4B-BC57-EAA2452B5CDF}" dt="2024-04-15T17:10:07.837" v="47" actId="47"/>
        <pc:sldMkLst>
          <pc:docMk/>
          <pc:sldMk cId="490899053" sldId="357"/>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9286" y="1122363"/>
            <a:ext cx="6788661" cy="2387600"/>
          </a:xfrm>
        </p:spPr>
        <p:txBody>
          <a:bodyPr anchor="b"/>
          <a:lstStyle>
            <a:lvl1pPr marL="0" indent="0"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p:cNvSpPr>
            <a:spLocks noGrp="1"/>
          </p:cNvSpPr>
          <p:nvPr>
            <p:ph type="subTitle" idx="1"/>
          </p:nvPr>
        </p:nvSpPr>
        <p:spPr>
          <a:xfrm>
            <a:off x="1224951" y="3613613"/>
            <a:ext cx="5673560" cy="1655762"/>
          </a:xfrm>
        </p:spPr>
        <p:txBody>
          <a:bodyPr/>
          <a:lstStyle>
            <a:lvl1pPr marL="0" indent="0" algn="l">
              <a:buNone/>
              <a:defRPr sz="2400" b="1">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55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09286" y="2564666"/>
            <a:ext cx="6788661" cy="2387600"/>
          </a:xfrm>
        </p:spPr>
        <p:txBody>
          <a:bodyPr anchor="b"/>
          <a:lstStyle>
            <a:lvl1pPr marL="630238" indent="-630238" algn="l">
              <a:buFont typeface="Calibri Light" panose="020F0302020204030204" pitchFamily="34" charset="0"/>
              <a:buNone/>
              <a:defRPr sz="6000" b="1">
                <a:solidFill>
                  <a:srgbClr val="253565"/>
                </a:solidFill>
                <a:latin typeface="Arial" panose="020B0604020202020204" pitchFamily="34" charset="0"/>
                <a:cs typeface="Arial" panose="020B0604020202020204" pitchFamily="34" charset="0"/>
              </a:defRPr>
            </a:lvl1pPr>
          </a:lstStyle>
          <a:p>
            <a:r>
              <a:rPr lang="en-US"/>
              <a:t>I. Click to edit Master title style</a:t>
            </a:r>
          </a:p>
        </p:txBody>
      </p:sp>
      <p:sp>
        <p:nvSpPr>
          <p:cNvPr id="4" name="TextBox 3">
            <a:extLst>
              <a:ext uri="{FF2B5EF4-FFF2-40B4-BE49-F238E27FC236}">
                <a16:creationId xmlns:a16="http://schemas.microsoft.com/office/drawing/2014/main" id="{D74181AD-3B01-C92D-7F1F-E416933500BF}"/>
              </a:ext>
            </a:extLst>
          </p:cNvPr>
          <p:cNvSpPr txBox="1"/>
          <p:nvPr userDrawn="1"/>
        </p:nvSpPr>
        <p:spPr>
          <a:xfrm>
            <a:off x="65988" y="5731497"/>
            <a:ext cx="3780148" cy="1126503"/>
          </a:xfrm>
          <a:prstGeom prst="rect">
            <a:avLst/>
          </a:prstGeom>
          <a:solidFill>
            <a:schemeClr val="bg1"/>
          </a:solidFill>
        </p:spPr>
        <p:txBody>
          <a:bodyPr wrap="square" rtlCol="0">
            <a:spAutoFit/>
          </a:bodyPr>
          <a:lstStyle/>
          <a:p>
            <a:endParaRPr lang="en-US"/>
          </a:p>
        </p:txBody>
      </p:sp>
    </p:spTree>
    <p:extLst>
      <p:ext uri="{BB962C8B-B14F-4D97-AF65-F5344CB8AC3E}">
        <p14:creationId xmlns:p14="http://schemas.microsoft.com/office/powerpoint/2010/main" val="3364314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D9F5E-AE26-884E-2495-1259744515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4" name="Date Placeholder 3">
            <a:extLst>
              <a:ext uri="{FF2B5EF4-FFF2-40B4-BE49-F238E27FC236}">
                <a16:creationId xmlns:a16="http://schemas.microsoft.com/office/drawing/2014/main" id="{6374420A-F67B-EAA1-810A-A914C1B84353}"/>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1DF57E0-173D-ABA0-714F-D490B554B3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A439D-BE8A-C872-804C-8CEC07897660}"/>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594955C9-C806-4A1B-2E7D-42506888B4B3}"/>
              </a:ext>
            </a:extLst>
          </p:cNvPr>
          <p:cNvPicPr>
            <a:picLocks noChangeAspect="1"/>
          </p:cNvPicPr>
          <p:nvPr userDrawn="1"/>
        </p:nvPicPr>
        <p:blipFill>
          <a:blip r:embed="rId2"/>
          <a:stretch>
            <a:fillRect/>
          </a:stretch>
        </p:blipFill>
        <p:spPr>
          <a:xfrm>
            <a:off x="4760269" y="5436973"/>
            <a:ext cx="2671461" cy="1118286"/>
          </a:xfrm>
          <a:prstGeom prst="rect">
            <a:avLst/>
          </a:prstGeom>
        </p:spPr>
      </p:pic>
      <p:sp>
        <p:nvSpPr>
          <p:cNvPr id="7" name="TextBox 6">
            <a:extLst>
              <a:ext uri="{FF2B5EF4-FFF2-40B4-BE49-F238E27FC236}">
                <a16:creationId xmlns:a16="http://schemas.microsoft.com/office/drawing/2014/main" id="{6956DEE2-B581-E3A8-D00B-4F79AF1449F0}"/>
              </a:ext>
            </a:extLst>
          </p:cNvPr>
          <p:cNvSpPr txBox="1"/>
          <p:nvPr userDrawn="1"/>
        </p:nvSpPr>
        <p:spPr>
          <a:xfrm>
            <a:off x="1524000" y="3498526"/>
            <a:ext cx="9144000" cy="75405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Helvetica" pitchFamily="2" charset="0"/>
              </a:rPr>
              <a:t>FY 2025 </a:t>
            </a:r>
            <a:r>
              <a:rPr lang="en-US" sz="2500" dirty="0">
                <a:solidFill>
                  <a:schemeClr val="tx1"/>
                </a:solidFill>
                <a:effectLst/>
                <a:latin typeface="Aptos" panose="020B0004020202020204" pitchFamily="34" charset="0"/>
                <a:ea typeface="Calibri" panose="020F0502020204030204" pitchFamily="34" charset="0"/>
              </a:rPr>
              <a:t>Strategic Plan Alignment </a:t>
            </a:r>
            <a:r>
              <a:rPr lang="en-US" sz="2500">
                <a:solidFill>
                  <a:schemeClr val="tx1"/>
                </a:solidFill>
                <a:effectLst/>
                <a:latin typeface="Aptos" panose="020B0004020202020204" pitchFamily="34" charset="0"/>
                <a:ea typeface="Calibri" panose="020F0502020204030204" pitchFamily="34" charset="0"/>
              </a:rPr>
              <a:t>and Budget Presentation</a:t>
            </a:r>
            <a:endParaRPr lang="en-US" sz="2500" dirty="0">
              <a:solidFill>
                <a:schemeClr val="tx1"/>
              </a:solidFill>
              <a:latin typeface="Helvetica" pitchFamily="2" charset="0"/>
            </a:endParaRPr>
          </a:p>
          <a:p>
            <a:endParaRPr lang="en-US" dirty="0"/>
          </a:p>
        </p:txBody>
      </p:sp>
    </p:spTree>
    <p:extLst>
      <p:ext uri="{BB962C8B-B14F-4D97-AF65-F5344CB8AC3E}">
        <p14:creationId xmlns:p14="http://schemas.microsoft.com/office/powerpoint/2010/main" val="354284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2" name="Title 1">
            <a:extLst>
              <a:ext uri="{FF2B5EF4-FFF2-40B4-BE49-F238E27FC236}">
                <a16:creationId xmlns:a16="http://schemas.microsoft.com/office/drawing/2014/main" id="{92308F43-F6C4-7280-AF99-2ABFD25AF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624C-D26C-B177-27BB-E7284F918F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Tree>
    <p:extLst>
      <p:ext uri="{BB962C8B-B14F-4D97-AF65-F5344CB8AC3E}">
        <p14:creationId xmlns:p14="http://schemas.microsoft.com/office/powerpoint/2010/main" val="1730613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262FBC5-E2A2-91BE-C105-3E5A28D97D45}"/>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
        <p:nvSpPr>
          <p:cNvPr id="4" name="Date Placeholder 3">
            <a:extLst>
              <a:ext uri="{FF2B5EF4-FFF2-40B4-BE49-F238E27FC236}">
                <a16:creationId xmlns:a16="http://schemas.microsoft.com/office/drawing/2014/main" id="{56A10248-286C-C334-5061-27E123BC3B10}"/>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3EB3FB42-549A-68BC-D6A9-338F25720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36CE-F56A-A2C4-A62F-E46F6B7AE1B9}"/>
              </a:ext>
            </a:extLst>
          </p:cNvPr>
          <p:cNvSpPr>
            <a:spLocks noGrp="1"/>
          </p:cNvSpPr>
          <p:nvPr>
            <p:ph type="sldNum" sz="quarter" idx="12"/>
          </p:nvPr>
        </p:nvSpPr>
        <p:spPr/>
        <p:txBody>
          <a:bodyPr/>
          <a:lstStyle/>
          <a:p>
            <a:fld id="{17131AE2-00FD-5A4F-9940-D5038072A717}" type="slidenum">
              <a:rPr lang="en-US" smtClean="0"/>
              <a:t>‹#›</a:t>
            </a:fld>
            <a:endParaRPr lang="en-US"/>
          </a:p>
        </p:txBody>
      </p:sp>
      <p:sp>
        <p:nvSpPr>
          <p:cNvPr id="7" name="Title 1">
            <a:extLst>
              <a:ext uri="{FF2B5EF4-FFF2-40B4-BE49-F238E27FC236}">
                <a16:creationId xmlns:a16="http://schemas.microsoft.com/office/drawing/2014/main" id="{F624FAA3-C490-44C9-894C-63BC6C09F3ED}"/>
              </a:ext>
            </a:extLst>
          </p:cNvPr>
          <p:cNvSpPr txBox="1">
            <a:spLocks/>
          </p:cNvSpPr>
          <p:nvPr userDrawn="1"/>
        </p:nvSpPr>
        <p:spPr>
          <a:xfrm rot="20271913">
            <a:off x="231180" y="2236985"/>
            <a:ext cx="11539759" cy="1996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solidFill>
                  <a:schemeClr val="bg2">
                    <a:lumMod val="50000"/>
                    <a:alpha val="30000"/>
                  </a:schemeClr>
                </a:solidFill>
                <a:latin typeface="Acumin Pro Black" panose="020B0904020202020204" pitchFamily="34" charset="0"/>
              </a:rPr>
              <a:t>Slide for instruction purposes only. Please do not include in final presentation slide deck.</a:t>
            </a:r>
          </a:p>
        </p:txBody>
      </p:sp>
      <p:sp>
        <p:nvSpPr>
          <p:cNvPr id="10" name="TextBox 9">
            <a:extLst>
              <a:ext uri="{FF2B5EF4-FFF2-40B4-BE49-F238E27FC236}">
                <a16:creationId xmlns:a16="http://schemas.microsoft.com/office/drawing/2014/main" id="{9D1027CE-99F3-13AD-A789-4067A06FC052}"/>
              </a:ext>
            </a:extLst>
          </p:cNvPr>
          <p:cNvSpPr txBox="1"/>
          <p:nvPr userDrawn="1"/>
        </p:nvSpPr>
        <p:spPr>
          <a:xfrm>
            <a:off x="638355" y="1690688"/>
            <a:ext cx="11007305" cy="4406334"/>
          </a:xfrm>
          <a:prstGeom prst="rect">
            <a:avLst/>
          </a:prstGeom>
          <a:noFill/>
        </p:spPr>
        <p:txBody>
          <a:bodyPr wrap="square" rtlCol="0">
            <a:spAutoFit/>
          </a:bodyPr>
          <a:lstStyle/>
          <a:p>
            <a:pPr marL="0" indent="0">
              <a:buNone/>
            </a:pPr>
            <a:r>
              <a:rPr lang="en-US" sz="1400" b="1" dirty="0">
                <a:solidFill>
                  <a:schemeClr val="bg2">
                    <a:lumMod val="25000"/>
                  </a:schemeClr>
                </a:solidFill>
              </a:rPr>
              <a:t>Steps to complete the slides for the campus presentations:</a:t>
            </a:r>
          </a:p>
          <a:p>
            <a:pPr marL="238125" indent="-238125">
              <a:buFont typeface="+mj-lt"/>
              <a:buAutoNum type="arabicPeriod"/>
            </a:pPr>
            <a:r>
              <a:rPr lang="en-US" sz="1400" b="1" dirty="0">
                <a:solidFill>
                  <a:schemeClr val="bg2">
                    <a:lumMod val="25000"/>
                  </a:schemeClr>
                </a:solidFill>
              </a:rPr>
              <a:t>Choose Action (Keep Doing, Stop, Start):</a:t>
            </a:r>
            <a:endParaRPr lang="en-US" sz="1400" b="1" dirty="0">
              <a:solidFill>
                <a:schemeClr val="bg2">
                  <a:lumMod val="25000"/>
                </a:schemeClr>
              </a:solidFill>
              <a:ea typeface="Calibri"/>
              <a:cs typeface="Calibri"/>
            </a:endParaRPr>
          </a:p>
          <a:p>
            <a:pPr lvl="1"/>
            <a:r>
              <a:rPr lang="en-US" sz="1200" b="1" dirty="0">
                <a:solidFill>
                  <a:schemeClr val="bg2">
                    <a:lumMod val="25000"/>
                  </a:schemeClr>
                </a:solidFill>
              </a:rPr>
              <a:t>Keep (x2)</a:t>
            </a:r>
            <a:r>
              <a:rPr lang="en-US" sz="1200" dirty="0">
                <a:solidFill>
                  <a:schemeClr val="bg2">
                    <a:lumMod val="25000"/>
                  </a:schemeClr>
                </a:solidFill>
              </a:rPr>
              <a:t>: If the division/college is keeping or expanding an action that has proven to be valuable and contributes positively to the strategic plan.</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Stop (x3)</a:t>
            </a:r>
            <a:r>
              <a:rPr lang="en-US" sz="1200" dirty="0">
                <a:solidFill>
                  <a:schemeClr val="bg2">
                    <a:lumMod val="25000"/>
                  </a:schemeClr>
                </a:solidFill>
              </a:rPr>
              <a:t>: If the division/college is discontinuing or ending a particular activity.</a:t>
            </a:r>
            <a:endParaRPr lang="en-US" sz="1200" dirty="0">
              <a:solidFill>
                <a:schemeClr val="bg2">
                  <a:lumMod val="25000"/>
                </a:schemeClr>
              </a:solidFill>
              <a:ea typeface="Calibri"/>
              <a:cs typeface="Calibri"/>
            </a:endParaRPr>
          </a:p>
          <a:p>
            <a:pPr lvl="1"/>
            <a:r>
              <a:rPr lang="en-US" sz="1200" b="1" dirty="0">
                <a:solidFill>
                  <a:schemeClr val="bg2">
                    <a:lumMod val="25000"/>
                  </a:schemeClr>
                </a:solidFill>
              </a:rPr>
              <a:t>Start (x1)</a:t>
            </a:r>
            <a:r>
              <a:rPr lang="en-US" sz="1200" dirty="0">
                <a:solidFill>
                  <a:schemeClr val="bg2">
                    <a:lumMod val="25000"/>
                  </a:schemeClr>
                </a:solidFill>
              </a:rPr>
              <a:t>: If the division/college is initiating something new or beginning a new endeavor.</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Specify the Topic:</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Fill in the blank with the specific subject or area being addressed. This could be a project, task, or broader concept.</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State the Reason for Action:</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Clearly articulate the rationale behind the chosen action. Why is the division/college keeping, stopping, or starting this particular topic.</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Align with Priority/Goal:</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Choose the strategic plan priority and goal the action aligns with for the topic. This helps to connect the decision with the broader university plan.</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Highlight Measurable Impact:</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Provide the measurable impact. This could be in terms of outcomes, results, or benefits.</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Relate to Pillar:</a:t>
            </a:r>
            <a:endParaRPr lang="en-US" sz="1400" b="1" dirty="0">
              <a:solidFill>
                <a:schemeClr val="bg2">
                  <a:lumMod val="25000"/>
                </a:schemeClr>
              </a:solidFill>
              <a:ea typeface="Calibri"/>
              <a:cs typeface="Calibri"/>
            </a:endParaRPr>
          </a:p>
          <a:p>
            <a:pPr lvl="1"/>
            <a:r>
              <a:rPr lang="en-US" sz="1200" dirty="0">
                <a:solidFill>
                  <a:schemeClr val="bg2">
                    <a:lumMod val="25000"/>
                  </a:schemeClr>
                </a:solidFill>
              </a:rPr>
              <a:t>Connect the proposed action to a foundational pillar (enrollment, retention, completion, or agility.) </a:t>
            </a:r>
            <a:endParaRPr lang="en-US" sz="1200"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Supportive Data</a:t>
            </a:r>
            <a:endParaRPr lang="en-US" sz="1400" b="1" dirty="0">
              <a:solidFill>
                <a:schemeClr val="bg2">
                  <a:lumMod val="25000"/>
                </a:schemeClr>
              </a:solidFill>
              <a:ea typeface="Calibri"/>
              <a:cs typeface="Calibri"/>
            </a:endParaRPr>
          </a:p>
          <a:p>
            <a:pPr marL="238125" indent="-238125">
              <a:lnSpc>
                <a:spcPct val="100000"/>
              </a:lnSpc>
              <a:spcBef>
                <a:spcPts val="1000"/>
              </a:spcBef>
              <a:buFont typeface="+mj-lt"/>
              <a:buAutoNum type="arabicPeriod"/>
            </a:pPr>
            <a:r>
              <a:rPr lang="en-US" sz="1400" b="1" dirty="0">
                <a:solidFill>
                  <a:schemeClr val="bg2">
                    <a:lumMod val="25000"/>
                  </a:schemeClr>
                </a:solidFill>
              </a:rPr>
              <a:t>Resources / Collaborations Required</a:t>
            </a:r>
          </a:p>
        </p:txBody>
      </p:sp>
      <p:sp>
        <p:nvSpPr>
          <p:cNvPr id="13" name="Title 1">
            <a:extLst>
              <a:ext uri="{FF2B5EF4-FFF2-40B4-BE49-F238E27FC236}">
                <a16:creationId xmlns:a16="http://schemas.microsoft.com/office/drawing/2014/main" id="{CFDFA27A-CD1D-08D0-6B94-EED75C5AB0A6}"/>
              </a:ext>
            </a:extLst>
          </p:cNvPr>
          <p:cNvSpPr txBox="1">
            <a:spLocks/>
          </p:cNvSpPr>
          <p:nvPr userDrawn="1"/>
        </p:nvSpPr>
        <p:spPr>
          <a:xfrm>
            <a:off x="776377" y="441325"/>
            <a:ext cx="1072982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F0521E"/>
                </a:solidFill>
                <a:latin typeface="Helvetica" pitchFamily="2" charset="0"/>
                <a:ea typeface="Helvetica Neue" panose="02000503000000020004" pitchFamily="2" charset="0"/>
                <a:cs typeface="Helvetica Neue" panose="02000503000000020004" pitchFamily="2" charset="0"/>
              </a:rPr>
              <a:t>Strategic Plan Alignment and Budget Presentation</a:t>
            </a:r>
          </a:p>
        </p:txBody>
      </p:sp>
    </p:spTree>
    <p:extLst>
      <p:ext uri="{BB962C8B-B14F-4D97-AF65-F5344CB8AC3E}">
        <p14:creationId xmlns:p14="http://schemas.microsoft.com/office/powerpoint/2010/main" val="3855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4553F-DF9C-92FF-875F-D4B9DE535D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E91466-BCEF-FC8D-9147-323AA8EEDFFA}"/>
              </a:ext>
            </a:extLst>
          </p:cNvPr>
          <p:cNvSpPr>
            <a:spLocks noGrp="1"/>
          </p:cNvSpPr>
          <p:nvPr>
            <p:ph type="dt" sz="half" idx="10"/>
          </p:nvPr>
        </p:nvSpPr>
        <p:spPr/>
        <p:txBody>
          <a:bodyPr/>
          <a:lstStyle/>
          <a:p>
            <a:fld id="{B49EA1C6-2DC8-8148-8DFC-42644C93EECA}" type="datetimeFigureOut">
              <a:rPr lang="en-US" smtClean="0"/>
              <a:t>4/15/2024</a:t>
            </a:fld>
            <a:endParaRPr lang="en-US"/>
          </a:p>
        </p:txBody>
      </p:sp>
      <p:sp>
        <p:nvSpPr>
          <p:cNvPr id="4" name="Footer Placeholder 3">
            <a:extLst>
              <a:ext uri="{FF2B5EF4-FFF2-40B4-BE49-F238E27FC236}">
                <a16:creationId xmlns:a16="http://schemas.microsoft.com/office/drawing/2014/main" id="{B54C05E6-7650-C1C2-D30E-2C82E68444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F1612C-8C54-EF9E-D289-7CBE19E2C428}"/>
              </a:ext>
            </a:extLst>
          </p:cNvPr>
          <p:cNvSpPr>
            <a:spLocks noGrp="1"/>
          </p:cNvSpPr>
          <p:nvPr>
            <p:ph type="sldNum" sz="quarter" idx="12"/>
          </p:nvPr>
        </p:nvSpPr>
        <p:spPr/>
        <p:txBody>
          <a:bodyPr/>
          <a:lstStyle/>
          <a:p>
            <a:fld id="{17131AE2-00FD-5A4F-9940-D5038072A717}" type="slidenum">
              <a:rPr lang="en-US" smtClean="0"/>
              <a:t>‹#›</a:t>
            </a:fld>
            <a:endParaRPr lang="en-US"/>
          </a:p>
        </p:txBody>
      </p:sp>
      <p:pic>
        <p:nvPicPr>
          <p:cNvPr id="8" name="Picture 7">
            <a:extLst>
              <a:ext uri="{FF2B5EF4-FFF2-40B4-BE49-F238E27FC236}">
                <a16:creationId xmlns:a16="http://schemas.microsoft.com/office/drawing/2014/main" id="{0F4462A6-E4EC-1A6F-508C-A38089895E81}"/>
              </a:ext>
            </a:extLst>
          </p:cNvPr>
          <p:cNvPicPr>
            <a:picLocks noChangeAspect="1"/>
          </p:cNvPicPr>
          <p:nvPr userDrawn="1"/>
        </p:nvPicPr>
        <p:blipFill rotWithShape="1">
          <a:blip r:embed="rId2"/>
          <a:srcRect l="34619" r="32239" b="33828"/>
          <a:stretch/>
        </p:blipFill>
        <p:spPr>
          <a:xfrm>
            <a:off x="11353800" y="6122961"/>
            <a:ext cx="735871" cy="615035"/>
          </a:xfrm>
          <a:prstGeom prst="rect">
            <a:avLst/>
          </a:prstGeom>
        </p:spPr>
      </p:pic>
    </p:spTree>
    <p:extLst>
      <p:ext uri="{BB962C8B-B14F-4D97-AF65-F5344CB8AC3E}">
        <p14:creationId xmlns:p14="http://schemas.microsoft.com/office/powerpoint/2010/main" val="14760060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8644BD-351D-077C-3390-554623DDDF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3A6AE2-2630-FD27-A83B-DB1A202641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D0D89D-96CD-7A71-C870-8960D14F16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A1C6-2DC8-8148-8DFC-42644C93EECA}" type="datetimeFigureOut">
              <a:rPr lang="en-US" smtClean="0"/>
              <a:t>4/15/2024</a:t>
            </a:fld>
            <a:endParaRPr lang="en-US"/>
          </a:p>
        </p:txBody>
      </p:sp>
      <p:sp>
        <p:nvSpPr>
          <p:cNvPr id="5" name="Footer Placeholder 4">
            <a:extLst>
              <a:ext uri="{FF2B5EF4-FFF2-40B4-BE49-F238E27FC236}">
                <a16:creationId xmlns:a16="http://schemas.microsoft.com/office/drawing/2014/main" id="{82540155-FFB4-1F36-7CFA-9A3F68A714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64140B-EFC3-47C1-DB93-871AC41967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131AE2-00FD-5A4F-9940-D5038072A717}" type="slidenum">
              <a:rPr lang="en-US" smtClean="0"/>
              <a:t>‹#›</a:t>
            </a:fld>
            <a:endParaRPr lang="en-US"/>
          </a:p>
        </p:txBody>
      </p:sp>
    </p:spTree>
    <p:extLst>
      <p:ext uri="{BB962C8B-B14F-4D97-AF65-F5344CB8AC3E}">
        <p14:creationId xmlns:p14="http://schemas.microsoft.com/office/powerpoint/2010/main" val="167332508"/>
      </p:ext>
    </p:extLst>
  </p:cSld>
  <p:clrMap bg1="lt1" tx1="dk1" bg2="lt2" tx2="dk2" accent1="accent1" accent2="accent2" accent3="accent3" accent4="accent4" accent5="accent5" accent6="accent6" hlink="hlink" folHlink="folHlink"/>
  <p:sldLayoutIdLst>
    <p:sldLayoutId id="2147483657" r:id="rId1"/>
    <p:sldLayoutId id="2147483656" r:id="rId2"/>
    <p:sldLayoutId id="2147483649" r:id="rId3"/>
    <p:sldLayoutId id="2147483650" r:id="rId4"/>
    <p:sldLayoutId id="2147483655"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1520567"/>
            <a:ext cx="9144000" cy="1655762"/>
          </a:xfrm>
        </p:spPr>
        <p:txBody>
          <a:bodyPr>
            <a:normAutofit fontScale="90000"/>
          </a:bodyPr>
          <a:lstStyle/>
          <a:p>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Humanities and Social Sciences</a:t>
            </a:r>
            <a:endParaRPr lang="en-US" b="1" dirty="0">
              <a:solidFill>
                <a:srgbClr val="F0521E"/>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3194137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533786176"/>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stop the misaligned program assessment metrics because assessment should be used to achieve strategic priorities. This action aligns with priority 2 goal 2 to align processes and resources, such as staffing, facilities, technology, and other assets to strategic priorities and will have positive impacts in achieving enrollment and agility.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a:solidFill>
                            <a:srgbClr val="000000"/>
                          </a:solidFill>
                        </a:rPr>
                        <a:t>Supporting Data:</a:t>
                      </a:r>
                    </a:p>
                    <a:p>
                      <a:endParaRPr lang="en-US" b="1">
                        <a:solidFill>
                          <a:srgbClr val="000000"/>
                        </a:solidFill>
                      </a:endParaRPr>
                    </a:p>
                    <a:p>
                      <a:endParaRPr lang="en-US" b="1">
                        <a:solidFill>
                          <a:srgbClr val="000000"/>
                        </a:solidFill>
                      </a:endParaRPr>
                    </a:p>
                    <a:p>
                      <a:endParaRPr lang="en-US" b="1">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Collaboration with the Office of Assessment (Anthology)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675237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264897462"/>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stop the barriers to the experiential learning programs because the development and implementation of those programs help promote active learning and student success. This action aligns with priority 1 goal 1 to empower students to drive sustainable growth and will have positive impacts in achieving retention and completion. </a:t>
                      </a:r>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CHSS workload policy alignment </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spTree>
    <p:extLst>
      <p:ext uri="{BB962C8B-B14F-4D97-AF65-F5344CB8AC3E}">
        <p14:creationId xmlns:p14="http://schemas.microsoft.com/office/powerpoint/2010/main" val="3571980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4015046015"/>
              </p:ext>
            </p:extLst>
          </p:nvPr>
        </p:nvGraphicFramePr>
        <p:xfrm>
          <a:off x="979344" y="1575368"/>
          <a:ext cx="10374456" cy="4428966"/>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start emphasizing the college-to-career connection because it prepares students for professional growth and demonstrates the value of the college’s degree programs. This action aligns with priority 4 goal 1 promote career readiness and attainment through experiences that facilitate personal and professional development and connections and will have positive impact in achieving retention, completion, and agility.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b="0" dirty="0">
                          <a:solidFill>
                            <a:srgbClr val="000000"/>
                          </a:solidFill>
                        </a:rPr>
                        <a:t>Collaboration with the Office of Program Analytics and Office of Alumni Relations</a:t>
                      </a: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Start Doing</a:t>
            </a:r>
          </a:p>
        </p:txBody>
      </p:sp>
    </p:spTree>
    <p:extLst>
      <p:ext uri="{BB962C8B-B14F-4D97-AF65-F5344CB8AC3E}">
        <p14:creationId xmlns:p14="http://schemas.microsoft.com/office/powerpoint/2010/main" val="4160002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a:xfrm>
            <a:off x="838200" y="196162"/>
            <a:ext cx="10515600" cy="1325563"/>
          </a:xfrm>
        </p:spPr>
        <p:txBody>
          <a:bodyPr>
            <a:normAutofit fontScale="90000"/>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Humanities and Social Sciences</a:t>
            </a:r>
            <a:br>
              <a:rPr lang="en-US" b="1" dirty="0">
                <a:latin typeface="Helvetica Neue" panose="02000503000000020004" pitchFamily="2" charset="0"/>
                <a:ea typeface="Helvetica Neue" panose="02000503000000020004" pitchFamily="2" charset="0"/>
                <a:cs typeface="Helvetica Neue" panose="02000503000000020004" pitchFamily="2" charset="0"/>
              </a:rPr>
            </a:br>
            <a:endParaRPr lang="en-US" sz="3200" i="1" dirty="0">
              <a:solidFill>
                <a:srgbClr val="F0521E"/>
              </a:solidFill>
              <a:latin typeface="Helvetica Oblique"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477077" y="1256589"/>
            <a:ext cx="11350487" cy="4857883"/>
          </a:xfrm>
        </p:spPr>
        <p:txBody>
          <a:bodyPr vert="horz" lIns="91440" tIns="45720" rIns="91440" bIns="45720" rtlCol="0" anchor="t">
            <a:normAutofit/>
          </a:bodyPr>
          <a:lstStyle/>
          <a:p>
            <a:r>
              <a:rPr lang="en-US" sz="2400" b="1" dirty="0">
                <a:solidFill>
                  <a:schemeClr val="bg2">
                    <a:lumMod val="25000"/>
                  </a:schemeClr>
                </a:solidFill>
                <a:latin typeface="Helvetica"/>
                <a:ea typeface="Helvetica Neue" panose="02000503000000020004" pitchFamily="2" charset="0"/>
                <a:cs typeface="Helvetica Neue" panose="02000503000000020004" pitchFamily="2" charset="0"/>
              </a:rPr>
              <a:t>KEEP DOING</a:t>
            </a:r>
          </a:p>
          <a:p>
            <a:pPr lvl="1"/>
            <a:r>
              <a:rPr lang="en-US" dirty="0">
                <a:solidFill>
                  <a:schemeClr val="bg2">
                    <a:lumMod val="25000"/>
                  </a:schemeClr>
                </a:solidFill>
                <a:latin typeface="Helvetica"/>
              </a:rPr>
              <a:t>Keep #1 	Keep supporting undergraduate research </a:t>
            </a:r>
          </a:p>
          <a:p>
            <a:pPr lvl="1"/>
            <a:r>
              <a:rPr lang="en-US" dirty="0">
                <a:solidFill>
                  <a:schemeClr val="bg2">
                    <a:lumMod val="25000"/>
                  </a:schemeClr>
                </a:solidFill>
                <a:latin typeface="Helvetica"/>
              </a:rPr>
              <a:t>Keep #2		Keep its commitment to community engagement </a:t>
            </a:r>
          </a:p>
          <a:p>
            <a:pPr>
              <a:spcBef>
                <a:spcPts val="2400"/>
              </a:spcBef>
            </a:pPr>
            <a:r>
              <a:rPr lang="en-US" sz="2400" b="1" dirty="0">
                <a:solidFill>
                  <a:schemeClr val="bg2">
                    <a:lumMod val="25000"/>
                  </a:schemeClr>
                </a:solidFill>
                <a:latin typeface="Helvetica"/>
              </a:rPr>
              <a:t>STOP DOING</a:t>
            </a:r>
          </a:p>
          <a:p>
            <a:pPr lvl="1"/>
            <a:r>
              <a:rPr lang="en-US" dirty="0">
                <a:solidFill>
                  <a:schemeClr val="bg2">
                    <a:lumMod val="25000"/>
                  </a:schemeClr>
                </a:solidFill>
                <a:latin typeface="Helvetica"/>
              </a:rPr>
              <a:t>Stop #1		Stop the funding gap for growing units </a:t>
            </a:r>
          </a:p>
          <a:p>
            <a:pPr lvl="1"/>
            <a:r>
              <a:rPr lang="en-US" dirty="0">
                <a:solidFill>
                  <a:schemeClr val="bg2">
                    <a:lumMod val="25000"/>
                  </a:schemeClr>
                </a:solidFill>
                <a:latin typeface="Helvetica"/>
              </a:rPr>
              <a:t>Stop #2		Stop the misaligned program assessment metrics </a:t>
            </a:r>
          </a:p>
          <a:p>
            <a:pPr lvl="1"/>
            <a:r>
              <a:rPr lang="en-US" dirty="0">
                <a:solidFill>
                  <a:schemeClr val="bg2">
                    <a:lumMod val="25000"/>
                  </a:schemeClr>
                </a:solidFill>
                <a:latin typeface="Helvetica"/>
              </a:rPr>
              <a:t>Stop #3		Stop the barriers to the experiential learning programs </a:t>
            </a:r>
          </a:p>
          <a:p>
            <a:pPr>
              <a:spcBef>
                <a:spcPts val="2400"/>
              </a:spcBef>
            </a:pPr>
            <a:r>
              <a:rPr lang="en-US" sz="2400" b="1" dirty="0">
                <a:solidFill>
                  <a:schemeClr val="bg2">
                    <a:lumMod val="25000"/>
                  </a:schemeClr>
                </a:solidFill>
                <a:latin typeface="Helvetica"/>
              </a:rPr>
              <a:t>START DOING</a:t>
            </a:r>
          </a:p>
          <a:p>
            <a:pPr lvl="1"/>
            <a:r>
              <a:rPr lang="en-US" dirty="0">
                <a:solidFill>
                  <a:schemeClr val="bg2">
                    <a:lumMod val="25000"/>
                  </a:schemeClr>
                </a:solidFill>
                <a:latin typeface="Helvetica"/>
              </a:rPr>
              <a:t>Start #1		Start emphasizing the college-to-career connection </a:t>
            </a:r>
          </a:p>
        </p:txBody>
      </p:sp>
    </p:spTree>
    <p:extLst>
      <p:ext uri="{BB962C8B-B14F-4D97-AF65-F5344CB8AC3E}">
        <p14:creationId xmlns:p14="http://schemas.microsoft.com/office/powerpoint/2010/main" val="163086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2966-CD51-9BF7-1493-1558CA88B938}"/>
              </a:ext>
            </a:extLst>
          </p:cNvPr>
          <p:cNvSpPr>
            <a:spLocks noGrp="1"/>
          </p:cNvSpPr>
          <p:nvPr>
            <p:ph type="ctrTitle"/>
          </p:nvPr>
        </p:nvSpPr>
        <p:spPr>
          <a:xfrm>
            <a:off x="1524000" y="808607"/>
            <a:ext cx="9144000" cy="2387600"/>
          </a:xfrm>
        </p:spPr>
        <p:txBody>
          <a:bodyPr/>
          <a:lstStyle/>
          <a:p>
            <a:r>
              <a:rPr lang="en-US" b="1" dirty="0">
                <a:solidFill>
                  <a:srgbClr val="F0521E"/>
                </a:solidFill>
                <a:latin typeface="Helvetica" pitchFamily="2" charset="0"/>
                <a:ea typeface="Helvetica Neue" panose="02000503000000020004" pitchFamily="2" charset="0"/>
                <a:cs typeface="Helvetica Neue" panose="02000503000000020004" pitchFamily="2" charset="0"/>
              </a:rPr>
              <a:t>Questions?</a:t>
            </a:r>
          </a:p>
        </p:txBody>
      </p:sp>
    </p:spTree>
    <p:extLst>
      <p:ext uri="{BB962C8B-B14F-4D97-AF65-F5344CB8AC3E}">
        <p14:creationId xmlns:p14="http://schemas.microsoft.com/office/powerpoint/2010/main" val="75454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dirty="0">
                <a:solidFill>
                  <a:srgbClr val="E36436"/>
                </a:solidFill>
                <a:latin typeface="Helvetica" pitchFamily="2" charset="0"/>
                <a:ea typeface="Helvetica Neue" panose="02000503000000020004" pitchFamily="2" charset="0"/>
                <a:cs typeface="Helvetica Neue" panose="02000503000000020004" pitchFamily="2" charset="0"/>
              </a:rPr>
              <a:t>College of Humanities and Social Sciences</a:t>
            </a:r>
            <a:endParaRPr lang="en-US" b="1" dirty="0">
              <a:solidFill>
                <a:srgbClr val="F0521E"/>
              </a:solidFill>
              <a:latin typeface="Helvetica"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7" y="1825625"/>
            <a:ext cx="4946374" cy="4351338"/>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Academic / Division Departments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Communication Studies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English</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History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Political Science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Psychology and Philosophy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Sociology</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World Languages and Cultures</a:t>
            </a:r>
          </a:p>
        </p:txBody>
      </p:sp>
      <p:sp>
        <p:nvSpPr>
          <p:cNvPr id="4" name="Content Placeholder 2">
            <a:extLst>
              <a:ext uri="{FF2B5EF4-FFF2-40B4-BE49-F238E27FC236}">
                <a16:creationId xmlns:a16="http://schemas.microsoft.com/office/drawing/2014/main" id="{F69C07BE-1BE4-F4C6-ECD2-A5666D98FD05}"/>
              </a:ext>
            </a:extLst>
          </p:cNvPr>
          <p:cNvSpPr txBox="1">
            <a:spLocks/>
          </p:cNvSpPr>
          <p:nvPr/>
        </p:nvSpPr>
        <p:spPr>
          <a:xfrm>
            <a:off x="6374293" y="1815686"/>
            <a:ext cx="494637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 for the Study of Disasters &amp; Emergency Management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Center for Multicultural Rural Development</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Psychological Services Center</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Texas Review Press</a:t>
            </a:r>
          </a:p>
        </p:txBody>
      </p:sp>
    </p:spTree>
    <p:extLst>
      <p:ext uri="{BB962C8B-B14F-4D97-AF65-F5344CB8AC3E}">
        <p14:creationId xmlns:p14="http://schemas.microsoft.com/office/powerpoint/2010/main" val="1940131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1: Prioritize Student Success and Student Access</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Developed a new multidisciplinary minor in Cultural Competency and an undergraduate certificate in Communication for Health and Social Care Professionals</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Offered CHSS Skills Workshops on professional communication, intercultural communication, and critical thinking to all CHSS majors (Fall 2023)</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Created one-time recruitment scholarships ($3,000) for first-time enrolled CHSS master students in AY 2024-25</a:t>
            </a: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249819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fontScale="92500"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2: Embody a Culture of Excellence</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SHSU Model United Nations Team won the Honorable Mention and the Best Position Paper Award at the 2024 National Model UN Conference in New York City</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Established six college-level awards to recognize the sustained outstanding achievements of CHSS faculty and staff</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Funded three CHSS-faculty-led collaborative research clusters to encourage interdisciplinary, team-based research</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Hosted CHSS Wall of Honor to recognize outstanding achievements of faculty and alumni</a:t>
            </a:r>
          </a:p>
          <a:p>
            <a:pPr marL="457200" lvl="1" indent="0">
              <a:buNone/>
            </a:pPr>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 </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External grants awarded to CHSS increased from $0.57 million (FY 2022) to $1.85 million (FY 2023)</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960643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normAutofit lnSpcReduction="10000"/>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3: Elevate the Reputation and Visibility of SHSU</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Co-hosted the Artificial Intelligence in Psychological Science Summer Camp (May 17-19, 2023) with Department of Computer Science, with funding support from a pedagogy grant from the Association for Psychological Science and the Psychonomic Society and ORSP </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Hosted National Book Awards Festival (September 19, 2023) to bring recent National Book Award finalists and winners to SHSU (in collaboration with the National Book Foundation)</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Hosted a scholarly research symposium “More than an Eagle on the Button: Black Lives Beyond the Battlefield in the U.S. Civil War,” jointly sponsored by the Society of Civil War Historians and the Patricia &amp; Bookman Peters Endowed Chair in History at Texas A&amp;M University (October 11-13, 2023)</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284992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6B1F-72A7-FC8E-020D-D8C77C507DD2}"/>
              </a:ext>
            </a:extLst>
          </p:cNvPr>
          <p:cNvSpPr>
            <a:spLocks noGrp="1"/>
          </p:cNvSpPr>
          <p:nvPr>
            <p:ph type="title"/>
          </p:nvPr>
        </p:nvSpPr>
        <p:spPr/>
        <p:txBody>
          <a:body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2024 Accomplishments</a:t>
            </a:r>
          </a:p>
        </p:txBody>
      </p:sp>
      <p:sp>
        <p:nvSpPr>
          <p:cNvPr id="3" name="Content Placeholder 2">
            <a:extLst>
              <a:ext uri="{FF2B5EF4-FFF2-40B4-BE49-F238E27FC236}">
                <a16:creationId xmlns:a16="http://schemas.microsoft.com/office/drawing/2014/main" id="{433606AF-ABBC-BCE0-1627-02EF7093D913}"/>
              </a:ext>
            </a:extLst>
          </p:cNvPr>
          <p:cNvSpPr>
            <a:spLocks noGrp="1"/>
          </p:cNvSpPr>
          <p:nvPr>
            <p:ph idx="4294967295"/>
          </p:nvPr>
        </p:nvSpPr>
        <p:spPr>
          <a:xfrm>
            <a:off x="848136" y="1825625"/>
            <a:ext cx="10525541" cy="4301642"/>
          </a:xfrm>
        </p:spPr>
        <p:txBody>
          <a:bodyPr/>
          <a:lstStyle/>
          <a:p>
            <a:r>
              <a:rPr lang="en-US" sz="24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Priority 4: Expand and Elevate our Service to the State and Beyond</a:t>
            </a: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Psychological Services Center continued to provide low-cost clinical services to underserved communities</a:t>
            </a:r>
          </a:p>
          <a:p>
            <a:pPr marL="457200" lvl="1" indent="0">
              <a:buNone/>
            </a:pPr>
            <a:endPar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a:p>
            <a:pPr lvl="1"/>
            <a:r>
              <a:rPr lang="en-US" sz="2000" dirty="0">
                <a:solidFill>
                  <a:schemeClr val="bg2">
                    <a:lumMod val="25000"/>
                  </a:schemeClr>
                </a:solidFill>
                <a:latin typeface="Helvetica" pitchFamily="2" charset="0"/>
                <a:ea typeface="Helvetica Neue" panose="02000503000000020004" pitchFamily="2" charset="0"/>
                <a:cs typeface="Helvetica Neue" panose="02000503000000020004" pitchFamily="2" charset="0"/>
              </a:rPr>
              <a:t>Three CHSS student teams are working to provide the best ideas to address a problem a local advocacy organization is facing in the inaugural CHSS Skills Challenge</a:t>
            </a:r>
          </a:p>
          <a:p>
            <a:pPr lvl="1"/>
            <a:endParaRPr lang="en-US" sz="1800" dirty="0">
              <a:solidFill>
                <a:schemeClr val="bg2">
                  <a:lumMod val="25000"/>
                </a:schemeClr>
              </a:solidFill>
              <a:latin typeface="Helvetica"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99055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616291822"/>
              </p:ext>
            </p:extLst>
          </p:nvPr>
        </p:nvGraphicFramePr>
        <p:xfrm>
          <a:off x="979344" y="1575368"/>
          <a:ext cx="10374456" cy="4426108"/>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keep</a:t>
                      </a:r>
                      <a:r>
                        <a:rPr lang="en-US" sz="1900" b="0" kern="1200" dirty="0">
                          <a:solidFill>
                            <a:schemeClr val="tx1"/>
                          </a:solidFill>
                        </a:rPr>
                        <a:t> supporting undergraduate research because it promotes active learning and student success. This action aligns with priority 1 goal 1 to empower students to drive sustainable growth and will have positive impacts in achieving retention and completion. </a:t>
                      </a:r>
                      <a:endParaRPr lang="en-US" sz="1900" b="0" kern="1200" dirty="0">
                        <a:solidFill>
                          <a:srgbClr val="000000"/>
                        </a:solidFill>
                      </a:endParaRP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pPr marL="0" algn="l" defTabSz="914400" rtl="0" eaLnBrk="1" latinLnBrk="0" hangingPunct="1"/>
                      <a:endParaRPr lang="en-US" sz="1900" b="1" kern="1200" dirty="0">
                        <a:solidFill>
                          <a:srgbClr val="000000"/>
                        </a:solidFill>
                      </a:endParaRP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pic>
        <p:nvPicPr>
          <p:cNvPr id="18" name="Picture 17">
            <a:extLst>
              <a:ext uri="{FF2B5EF4-FFF2-40B4-BE49-F238E27FC236}">
                <a16:creationId xmlns:a16="http://schemas.microsoft.com/office/drawing/2014/main" id="{8B4D6AF8-F296-1D72-CD74-20F3D1EA9DE4}"/>
              </a:ext>
            </a:extLst>
          </p:cNvPr>
          <p:cNvPicPr>
            <a:picLocks noChangeAspect="1"/>
          </p:cNvPicPr>
          <p:nvPr/>
        </p:nvPicPr>
        <p:blipFill>
          <a:blip r:embed="rId2"/>
          <a:stretch>
            <a:fillRect/>
          </a:stretch>
        </p:blipFill>
        <p:spPr>
          <a:xfrm>
            <a:off x="3790765" y="3577701"/>
            <a:ext cx="4136994" cy="1296139"/>
          </a:xfrm>
          <a:prstGeom prst="rect">
            <a:avLst/>
          </a:prstGeom>
        </p:spPr>
      </p:pic>
    </p:spTree>
    <p:extLst>
      <p:ext uri="{BB962C8B-B14F-4D97-AF65-F5344CB8AC3E}">
        <p14:creationId xmlns:p14="http://schemas.microsoft.com/office/powerpoint/2010/main" val="221640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376391673"/>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keep its commitment to community engagement because it deepens partnership and prepares students for productive citizenship. This action aligns with priority 4 goal 2 to provide innovative ways to engage and serve the community and will have sustained effects on retention and completion. </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sz="1800" dirty="0">
                          <a:effectLst/>
                          <a:latin typeface="Calibri" panose="020F0502020204030204" pitchFamily="34" charset="0"/>
                          <a:ea typeface="Times New Roman" panose="02020603050405020304" pitchFamily="18" charset="0"/>
                        </a:rPr>
                        <a:t>Collaboration with the Center for Community Engagement</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Keep Doing</a:t>
            </a:r>
          </a:p>
        </p:txBody>
      </p:sp>
      <p:pic>
        <p:nvPicPr>
          <p:cNvPr id="12" name="Picture 11">
            <a:extLst>
              <a:ext uri="{FF2B5EF4-FFF2-40B4-BE49-F238E27FC236}">
                <a16:creationId xmlns:a16="http://schemas.microsoft.com/office/drawing/2014/main" id="{D0F1F360-C47F-C3E1-C246-990DB6E62BA7}"/>
              </a:ext>
            </a:extLst>
          </p:cNvPr>
          <p:cNvPicPr>
            <a:picLocks noChangeAspect="1"/>
          </p:cNvPicPr>
          <p:nvPr/>
        </p:nvPicPr>
        <p:blipFill>
          <a:blip r:embed="rId2"/>
          <a:stretch>
            <a:fillRect/>
          </a:stretch>
        </p:blipFill>
        <p:spPr>
          <a:xfrm>
            <a:off x="3852909" y="3577700"/>
            <a:ext cx="3986074" cy="1207363"/>
          </a:xfrm>
          <a:prstGeom prst="rect">
            <a:avLst/>
          </a:prstGeom>
        </p:spPr>
      </p:pic>
    </p:spTree>
    <p:extLst>
      <p:ext uri="{BB962C8B-B14F-4D97-AF65-F5344CB8AC3E}">
        <p14:creationId xmlns:p14="http://schemas.microsoft.com/office/powerpoint/2010/main" val="2451887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054BCC-07D6-5034-595E-EA0B2551C089}"/>
            </a:ext>
          </a:extLst>
        </p:cNvPr>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36544537-0874-9962-A4E6-AB420D7A3929}"/>
              </a:ext>
            </a:extLst>
          </p:cNvPr>
          <p:cNvGraphicFramePr>
            <a:graphicFrameLocks noGrp="1"/>
          </p:cNvGraphicFramePr>
          <p:nvPr>
            <p:ph idx="4294967295"/>
            <p:extLst>
              <p:ext uri="{D42A27DB-BD31-4B8C-83A1-F6EECF244321}">
                <p14:modId xmlns:p14="http://schemas.microsoft.com/office/powerpoint/2010/main" val="2521766568"/>
              </p:ext>
            </p:extLst>
          </p:nvPr>
        </p:nvGraphicFramePr>
        <p:xfrm>
          <a:off x="979344" y="1575368"/>
          <a:ext cx="10374456" cy="4247197"/>
        </p:xfrm>
        <a:graphic>
          <a:graphicData uri="http://schemas.openxmlformats.org/drawingml/2006/table">
            <a:tbl>
              <a:tblPr firstRow="1" bandRow="1">
                <a:tableStyleId>{8A107856-5554-42FB-B03E-39F5DBC370BA}</a:tableStyleId>
              </a:tblPr>
              <a:tblGrid>
                <a:gridCol w="10374456">
                  <a:extLst>
                    <a:ext uri="{9D8B030D-6E8A-4147-A177-3AD203B41FA5}">
                      <a16:colId xmlns:a16="http://schemas.microsoft.com/office/drawing/2014/main" val="2981795826"/>
                    </a:ext>
                  </a:extLst>
                </a:gridCol>
              </a:tblGrid>
              <a:tr h="19213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kern="1200" dirty="0">
                          <a:solidFill>
                            <a:srgbClr val="000000"/>
                          </a:solidFill>
                        </a:rPr>
                        <a:t>Statement: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kern="1200" dirty="0">
                          <a:solidFill>
                            <a:srgbClr val="000000"/>
                          </a:solidFill>
                        </a:rPr>
                        <a:t>CHSS plans to stop the funding gap for growing units because it is important to provide adequate staff support to sustain growth. This action aligns with priority 2 goal 2 to align processes and resources, such as staffing, facilities, technology, and other assets to strategic priorities and will have positive impacts in achieving enrollment and agility.</a:t>
                      </a:r>
                    </a:p>
                    <a:p>
                      <a:endParaRPr lang="en-US" dirty="0">
                        <a:solidFill>
                          <a:srgbClr val="000000"/>
                        </a:solidFill>
                        <a:latin typeface="Aptos" panose="020B0004020202020204" pitchFamily="34" charset="0"/>
                      </a:endParaRPr>
                    </a:p>
                  </a:txBody>
                  <a:tcPr/>
                </a:tc>
                <a:extLst>
                  <a:ext uri="{0D108BD9-81ED-4DB2-BD59-A6C34878D82A}">
                    <a16:rowId xmlns:a16="http://schemas.microsoft.com/office/drawing/2014/main" val="2868645737"/>
                  </a:ext>
                </a:extLst>
              </a:tr>
              <a:tr h="1314609">
                <a:tc>
                  <a:txBody>
                    <a:bodyPr/>
                    <a:lstStyle/>
                    <a:p>
                      <a:pPr marL="0" algn="l" defTabSz="914400" rtl="0" eaLnBrk="1" latinLnBrk="0" hangingPunct="1"/>
                      <a:r>
                        <a:rPr lang="en-US" sz="1900" b="1" kern="1200" dirty="0">
                          <a:solidFill>
                            <a:srgbClr val="000000"/>
                          </a:solidFill>
                        </a:rPr>
                        <a:t>Supporting Data:</a:t>
                      </a:r>
                    </a:p>
                    <a:p>
                      <a:endParaRPr lang="en-US" b="1" dirty="0">
                        <a:solidFill>
                          <a:srgbClr val="000000"/>
                        </a:solidFill>
                      </a:endParaRPr>
                    </a:p>
                    <a:p>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433750713"/>
                  </a:ext>
                </a:extLst>
              </a:tr>
              <a:tr h="1011237">
                <a:tc>
                  <a:txBody>
                    <a:bodyPr/>
                    <a:lstStyle/>
                    <a:p>
                      <a:r>
                        <a:rPr lang="en-US" sz="1900" b="1" kern="1200" dirty="0">
                          <a:solidFill>
                            <a:srgbClr val="000000"/>
                          </a:solidFill>
                        </a:rPr>
                        <a:t>Resources / Collaborations Required:</a:t>
                      </a:r>
                    </a:p>
                    <a:p>
                      <a:r>
                        <a:rPr lang="en-US" sz="1800" kern="1200" dirty="0">
                          <a:solidFill>
                            <a:schemeClr val="dk1"/>
                          </a:solidFill>
                          <a:effectLst/>
                          <a:latin typeface="+mn-lt"/>
                          <a:ea typeface="+mn-ea"/>
                          <a:cs typeface="+mn-cs"/>
                        </a:rPr>
                        <a:t>Resources required: Funds for 2 staff positions</a:t>
                      </a:r>
                      <a:endParaRPr lang="en-US" b="1" dirty="0">
                        <a:solidFill>
                          <a:srgbClr val="000000"/>
                        </a:solidFill>
                      </a:endParaRPr>
                    </a:p>
                    <a:p>
                      <a:endParaRPr lang="en-US" b="1" dirty="0">
                        <a:solidFill>
                          <a:srgbClr val="000000"/>
                        </a:solidFill>
                        <a:latin typeface="Aptos" panose="020B0004020202020204" pitchFamily="34" charset="0"/>
                      </a:endParaRPr>
                    </a:p>
                  </a:txBody>
                  <a:tcPr/>
                </a:tc>
                <a:extLst>
                  <a:ext uri="{0D108BD9-81ED-4DB2-BD59-A6C34878D82A}">
                    <a16:rowId xmlns:a16="http://schemas.microsoft.com/office/drawing/2014/main" val="3152870144"/>
                  </a:ext>
                </a:extLst>
              </a:tr>
            </a:tbl>
          </a:graphicData>
        </a:graphic>
      </p:graphicFrame>
      <p:sp>
        <p:nvSpPr>
          <p:cNvPr id="2" name="Title 1">
            <a:extLst>
              <a:ext uri="{FF2B5EF4-FFF2-40B4-BE49-F238E27FC236}">
                <a16:creationId xmlns:a16="http://schemas.microsoft.com/office/drawing/2014/main" id="{562BFA7D-BFDE-FF46-A038-0DCFC2D8D2A5}"/>
              </a:ext>
            </a:extLst>
          </p:cNvPr>
          <p:cNvSpPr txBox="1">
            <a:spLocks/>
          </p:cNvSpPr>
          <p:nvPr/>
        </p:nvSpPr>
        <p:spPr>
          <a:xfrm>
            <a:off x="990600" y="35205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a:solidFill>
                  <a:srgbClr val="F0521E"/>
                </a:solidFill>
                <a:latin typeface="Helvetica" pitchFamily="2" charset="0"/>
                <a:ea typeface="Helvetica Neue" panose="02000503000000020004" pitchFamily="2" charset="0"/>
                <a:cs typeface="Helvetica Neue" panose="02000503000000020004" pitchFamily="2" charset="0"/>
              </a:rPr>
              <a:t>FY 2025 Stop Doing</a:t>
            </a:r>
          </a:p>
        </p:txBody>
      </p:sp>
      <p:pic>
        <p:nvPicPr>
          <p:cNvPr id="3" name="Picture 2">
            <a:extLst>
              <a:ext uri="{FF2B5EF4-FFF2-40B4-BE49-F238E27FC236}">
                <a16:creationId xmlns:a16="http://schemas.microsoft.com/office/drawing/2014/main" id="{638273B5-B842-AE83-E796-CFFB53EF35CC}"/>
              </a:ext>
            </a:extLst>
          </p:cNvPr>
          <p:cNvPicPr>
            <a:picLocks noChangeAspect="1"/>
          </p:cNvPicPr>
          <p:nvPr/>
        </p:nvPicPr>
        <p:blipFill>
          <a:blip r:embed="rId2"/>
          <a:stretch>
            <a:fillRect/>
          </a:stretch>
        </p:blipFill>
        <p:spPr>
          <a:xfrm>
            <a:off x="2940262" y="3760428"/>
            <a:ext cx="3932261" cy="810838"/>
          </a:xfrm>
          <a:prstGeom prst="rect">
            <a:avLst/>
          </a:prstGeom>
        </p:spPr>
      </p:pic>
      <p:pic>
        <p:nvPicPr>
          <p:cNvPr id="5" name="Picture 4">
            <a:extLst>
              <a:ext uri="{FF2B5EF4-FFF2-40B4-BE49-F238E27FC236}">
                <a16:creationId xmlns:a16="http://schemas.microsoft.com/office/drawing/2014/main" id="{F9B7A4CF-3066-FDB4-3FE6-F55430C2E9C3}"/>
              </a:ext>
            </a:extLst>
          </p:cNvPr>
          <p:cNvPicPr>
            <a:picLocks noChangeAspect="1"/>
          </p:cNvPicPr>
          <p:nvPr/>
        </p:nvPicPr>
        <p:blipFill>
          <a:blip r:embed="rId3"/>
          <a:stretch>
            <a:fillRect/>
          </a:stretch>
        </p:blipFill>
        <p:spPr>
          <a:xfrm>
            <a:off x="6997356" y="3772243"/>
            <a:ext cx="3932261" cy="609653"/>
          </a:xfrm>
          <a:prstGeom prst="rect">
            <a:avLst/>
          </a:prstGeom>
        </p:spPr>
      </p:pic>
    </p:spTree>
    <p:extLst>
      <p:ext uri="{BB962C8B-B14F-4D97-AF65-F5344CB8AC3E}">
        <p14:creationId xmlns:p14="http://schemas.microsoft.com/office/powerpoint/2010/main" val="636556985"/>
      </p:ext>
    </p:extLst>
  </p:cSld>
  <p:clrMapOvr>
    <a:masterClrMapping/>
  </p:clrMapOvr>
</p:sld>
</file>

<file path=ppt/theme/theme1.xml><?xml version="1.0" encoding="utf-8"?>
<a:theme xmlns:a="http://schemas.openxmlformats.org/drawingml/2006/main" name="Office Them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2204</TotalTime>
  <Words>948</Words>
  <Application>Microsoft Office PowerPoint</Application>
  <PresentationFormat>Widescreen</PresentationFormat>
  <Paragraphs>101</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Acumin Pro Black</vt:lpstr>
      <vt:lpstr>Helvetica Neue</vt:lpstr>
      <vt:lpstr>Helvetica Oblique</vt:lpstr>
      <vt:lpstr>Aptos</vt:lpstr>
      <vt:lpstr>Arial</vt:lpstr>
      <vt:lpstr>Calibri</vt:lpstr>
      <vt:lpstr>Calibri Light</vt:lpstr>
      <vt:lpstr>Helvetica</vt:lpstr>
      <vt:lpstr>Office Theme 2013 - 2022</vt:lpstr>
      <vt:lpstr>College of Humanities and Social Sciences</vt:lpstr>
      <vt:lpstr>College of Humanities and Social Sciences</vt:lpstr>
      <vt:lpstr>FY 2024 Accomplishments</vt:lpstr>
      <vt:lpstr>FY 2024 Accomplishments</vt:lpstr>
      <vt:lpstr>FY 2024 Accomplishments</vt:lpstr>
      <vt:lpstr>FY 2024 Accomplishments</vt:lpstr>
      <vt:lpstr>PowerPoint Presentation</vt:lpstr>
      <vt:lpstr>PowerPoint Presentation</vt:lpstr>
      <vt:lpstr>PowerPoint Presentation</vt:lpstr>
      <vt:lpstr>PowerPoint Presentation</vt:lpstr>
      <vt:lpstr>PowerPoint Presentation</vt:lpstr>
      <vt:lpstr>PowerPoint Presentation</vt:lpstr>
      <vt:lpstr>College of Humanities and Social Sciences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 Division Name</dc:title>
  <dc:creator>Smith, Brianna</dc:creator>
  <cp:lastModifiedBy>Li, Chien Pin</cp:lastModifiedBy>
  <cp:revision>6</cp:revision>
  <dcterms:created xsi:type="dcterms:W3CDTF">2023-01-09T16:14:47Z</dcterms:created>
  <dcterms:modified xsi:type="dcterms:W3CDTF">2024-04-15T20:17:50Z</dcterms:modified>
</cp:coreProperties>
</file>