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343" r:id="rId8"/>
    <p:sldId id="344" r:id="rId9"/>
    <p:sldId id="349" r:id="rId10"/>
    <p:sldId id="355" r:id="rId11"/>
    <p:sldId id="306" r:id="rId12"/>
    <p:sldId id="310" r:id="rId13"/>
    <p:sldId id="358"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E615B0F-29A0-1091-29E3-298028DF5532}" name="Withers, Amanda" initials="WA" userId="S::arw031@shsu.edu::214d8719-53eb-48fd-bc50-ee05b728432e"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F0521E"/>
    <a:srgbClr val="E3643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2844F90-FAD8-4A4B-BC57-EAA2452B5CDF}" v="1" dt="2024-04-15T17:09:13.5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 Chien Pin" userId="a84da300-ae61-45ee-b61b-2289add9e3de" providerId="ADAL" clId="{B2844F90-FAD8-4A4B-BC57-EAA2452B5CDF}"/>
    <pc:docChg chg="undo custSel delSld modSld">
      <pc:chgData name="Li, Chien Pin" userId="a84da300-ae61-45ee-b61b-2289add9e3de" providerId="ADAL" clId="{B2844F90-FAD8-4A4B-BC57-EAA2452B5CDF}" dt="2024-04-15T20:17:48.391" v="53" actId="20577"/>
      <pc:docMkLst>
        <pc:docMk/>
      </pc:docMkLst>
      <pc:sldChg chg="modSp mod">
        <pc:chgData name="Li, Chien Pin" userId="a84da300-ae61-45ee-b61b-2289add9e3de" providerId="ADAL" clId="{B2844F90-FAD8-4A4B-BC57-EAA2452B5CDF}" dt="2024-04-15T20:17:48.391" v="53" actId="20577"/>
        <pc:sldMkLst>
          <pc:docMk/>
          <pc:sldMk cId="2960643030" sldId="259"/>
        </pc:sldMkLst>
        <pc:spChg chg="mod">
          <ac:chgData name="Li, Chien Pin" userId="a84da300-ae61-45ee-b61b-2289add9e3de" providerId="ADAL" clId="{B2844F90-FAD8-4A4B-BC57-EAA2452B5CDF}" dt="2024-04-15T20:17:48.391" v="53" actId="20577"/>
          <ac:spMkLst>
            <pc:docMk/>
            <pc:sldMk cId="2960643030" sldId="259"/>
            <ac:spMk id="3" creationId="{433606AF-ABBC-BCE0-1627-02EF7093D913}"/>
          </ac:spMkLst>
        </pc:spChg>
      </pc:sldChg>
      <pc:sldChg chg="modSp mod">
        <pc:chgData name="Li, Chien Pin" userId="a84da300-ae61-45ee-b61b-2289add9e3de" providerId="ADAL" clId="{B2844F90-FAD8-4A4B-BC57-EAA2452B5CDF}" dt="2024-04-15T17:09:53.856" v="46" actId="20577"/>
        <pc:sldMkLst>
          <pc:docMk/>
          <pc:sldMk cId="4160002572" sldId="310"/>
        </pc:sldMkLst>
        <pc:graphicFrameChg chg="modGraphic">
          <ac:chgData name="Li, Chien Pin" userId="a84da300-ae61-45ee-b61b-2289add9e3de" providerId="ADAL" clId="{B2844F90-FAD8-4A4B-BC57-EAA2452B5CDF}" dt="2024-04-15T17:09:53.856" v="46" actId="20577"/>
          <ac:graphicFrameMkLst>
            <pc:docMk/>
            <pc:sldMk cId="4160002572" sldId="310"/>
            <ac:graphicFrameMk id="7" creationId="{36544537-0874-9962-A4E6-AB420D7A3929}"/>
          </ac:graphicFrameMkLst>
        </pc:graphicFrameChg>
      </pc:sldChg>
      <pc:sldChg chg="del">
        <pc:chgData name="Li, Chien Pin" userId="a84da300-ae61-45ee-b61b-2289add9e3de" providerId="ADAL" clId="{B2844F90-FAD8-4A4B-BC57-EAA2452B5CDF}" dt="2024-04-15T17:10:07.837" v="47" actId="47"/>
        <pc:sldMkLst>
          <pc:docMk/>
          <pc:sldMk cId="3056591229" sldId="316"/>
        </pc:sldMkLst>
      </pc:sldChg>
      <pc:sldChg chg="del">
        <pc:chgData name="Li, Chien Pin" userId="a84da300-ae61-45ee-b61b-2289add9e3de" providerId="ADAL" clId="{B2844F90-FAD8-4A4B-BC57-EAA2452B5CDF}" dt="2024-04-15T17:10:07.837" v="47" actId="47"/>
        <pc:sldMkLst>
          <pc:docMk/>
          <pc:sldMk cId="1451747902" sldId="346"/>
        </pc:sldMkLst>
      </pc:sldChg>
      <pc:sldChg chg="modSp">
        <pc:chgData name="Li, Chien Pin" userId="a84da300-ae61-45ee-b61b-2289add9e3de" providerId="ADAL" clId="{B2844F90-FAD8-4A4B-BC57-EAA2452B5CDF}" dt="2024-04-15T17:09:13.553" v="0"/>
        <pc:sldMkLst>
          <pc:docMk/>
          <pc:sldMk cId="636556985" sldId="349"/>
        </pc:sldMkLst>
        <pc:graphicFrameChg chg="mod">
          <ac:chgData name="Li, Chien Pin" userId="a84da300-ae61-45ee-b61b-2289add9e3de" providerId="ADAL" clId="{B2844F90-FAD8-4A4B-BC57-EAA2452B5CDF}" dt="2024-04-15T17:09:13.553" v="0"/>
          <ac:graphicFrameMkLst>
            <pc:docMk/>
            <pc:sldMk cId="636556985" sldId="349"/>
            <ac:graphicFrameMk id="7" creationId="{36544537-0874-9962-A4E6-AB420D7A3929}"/>
          </ac:graphicFrameMkLst>
        </pc:graphicFrameChg>
      </pc:sldChg>
      <pc:sldChg chg="del">
        <pc:chgData name="Li, Chien Pin" userId="a84da300-ae61-45ee-b61b-2289add9e3de" providerId="ADAL" clId="{B2844F90-FAD8-4A4B-BC57-EAA2452B5CDF}" dt="2024-04-15T17:10:07.837" v="47" actId="47"/>
        <pc:sldMkLst>
          <pc:docMk/>
          <pc:sldMk cId="774387026" sldId="350"/>
        </pc:sldMkLst>
      </pc:sldChg>
      <pc:sldChg chg="del">
        <pc:chgData name="Li, Chien Pin" userId="a84da300-ae61-45ee-b61b-2289add9e3de" providerId="ADAL" clId="{B2844F90-FAD8-4A4B-BC57-EAA2452B5CDF}" dt="2024-04-15T17:10:07.837" v="47" actId="47"/>
        <pc:sldMkLst>
          <pc:docMk/>
          <pc:sldMk cId="3239528259" sldId="352"/>
        </pc:sldMkLst>
      </pc:sldChg>
      <pc:sldChg chg="del">
        <pc:chgData name="Li, Chien Pin" userId="a84da300-ae61-45ee-b61b-2289add9e3de" providerId="ADAL" clId="{B2844F90-FAD8-4A4B-BC57-EAA2452B5CDF}" dt="2024-04-15T17:10:07.837" v="47" actId="47"/>
        <pc:sldMkLst>
          <pc:docMk/>
          <pc:sldMk cId="1608115770" sldId="353"/>
        </pc:sldMkLst>
      </pc:sldChg>
      <pc:sldChg chg="del">
        <pc:chgData name="Li, Chien Pin" userId="a84da300-ae61-45ee-b61b-2289add9e3de" providerId="ADAL" clId="{B2844F90-FAD8-4A4B-BC57-EAA2452B5CDF}" dt="2024-04-15T17:10:07.837" v="47" actId="47"/>
        <pc:sldMkLst>
          <pc:docMk/>
          <pc:sldMk cId="1267750265" sldId="354"/>
        </pc:sldMkLst>
      </pc:sldChg>
      <pc:sldChg chg="modSp mod">
        <pc:chgData name="Li, Chien Pin" userId="a84da300-ae61-45ee-b61b-2289add9e3de" providerId="ADAL" clId="{B2844F90-FAD8-4A4B-BC57-EAA2452B5CDF}" dt="2024-04-15T17:09:36.594" v="23" actId="20577"/>
        <pc:sldMkLst>
          <pc:docMk/>
          <pc:sldMk cId="675237184" sldId="355"/>
        </pc:sldMkLst>
        <pc:graphicFrameChg chg="modGraphic">
          <ac:chgData name="Li, Chien Pin" userId="a84da300-ae61-45ee-b61b-2289add9e3de" providerId="ADAL" clId="{B2844F90-FAD8-4A4B-BC57-EAA2452B5CDF}" dt="2024-04-15T17:09:36.594" v="23" actId="20577"/>
          <ac:graphicFrameMkLst>
            <pc:docMk/>
            <pc:sldMk cId="675237184" sldId="355"/>
            <ac:graphicFrameMk id="7" creationId="{36544537-0874-9962-A4E6-AB420D7A3929}"/>
          </ac:graphicFrameMkLst>
        </pc:graphicFrameChg>
      </pc:sldChg>
      <pc:sldChg chg="del">
        <pc:chgData name="Li, Chien Pin" userId="a84da300-ae61-45ee-b61b-2289add9e3de" providerId="ADAL" clId="{B2844F90-FAD8-4A4B-BC57-EAA2452B5CDF}" dt="2024-04-15T17:10:07.837" v="47" actId="47"/>
        <pc:sldMkLst>
          <pc:docMk/>
          <pc:sldMk cId="490899053" sldId="357"/>
        </pc:sldMkLst>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2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09286" y="1122363"/>
            <a:ext cx="6788661" cy="2387600"/>
          </a:xfrm>
        </p:spPr>
        <p:txBody>
          <a:bodyPr anchor="b"/>
          <a:lstStyle>
            <a:lvl1pPr marL="0" indent="0"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Click to edit Master title style</a:t>
            </a:r>
          </a:p>
        </p:txBody>
      </p:sp>
      <p:sp>
        <p:nvSpPr>
          <p:cNvPr id="3" name="Subtitle 2"/>
          <p:cNvSpPr>
            <a:spLocks noGrp="1"/>
          </p:cNvSpPr>
          <p:nvPr>
            <p:ph type="subTitle" idx="1"/>
          </p:nvPr>
        </p:nvSpPr>
        <p:spPr>
          <a:xfrm>
            <a:off x="1224951" y="3613613"/>
            <a:ext cx="5673560" cy="1655762"/>
          </a:xfrm>
        </p:spPr>
        <p:txBody>
          <a:bodyPr/>
          <a:lstStyle>
            <a:lvl1pPr marL="0" indent="0" algn="l">
              <a:buNone/>
              <a:defRPr sz="2400" b="1">
                <a:solidFill>
                  <a:srgbClr val="00000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355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509286" y="2564666"/>
            <a:ext cx="6788661" cy="2387600"/>
          </a:xfrm>
        </p:spPr>
        <p:txBody>
          <a:bodyPr anchor="b"/>
          <a:lstStyle>
            <a:lvl1pPr marL="630238" indent="-630238" algn="l">
              <a:buFont typeface="Calibri Light" panose="020F0302020204030204" pitchFamily="34" charset="0"/>
              <a:buNone/>
              <a:defRPr sz="6000" b="1">
                <a:solidFill>
                  <a:srgbClr val="253565"/>
                </a:solidFill>
                <a:latin typeface="Arial" panose="020B0604020202020204" pitchFamily="34" charset="0"/>
                <a:cs typeface="Arial" panose="020B0604020202020204" pitchFamily="34" charset="0"/>
              </a:defRPr>
            </a:lvl1pPr>
          </a:lstStyle>
          <a:p>
            <a:r>
              <a:rPr lang="en-US"/>
              <a:t>I. Click to edit Master title style</a:t>
            </a:r>
          </a:p>
        </p:txBody>
      </p:sp>
      <p:sp>
        <p:nvSpPr>
          <p:cNvPr id="4" name="TextBox 3">
            <a:extLst>
              <a:ext uri="{FF2B5EF4-FFF2-40B4-BE49-F238E27FC236}">
                <a16:creationId xmlns:a16="http://schemas.microsoft.com/office/drawing/2014/main" id="{D74181AD-3B01-C92D-7F1F-E416933500BF}"/>
              </a:ext>
            </a:extLst>
          </p:cNvPr>
          <p:cNvSpPr txBox="1"/>
          <p:nvPr userDrawn="1"/>
        </p:nvSpPr>
        <p:spPr>
          <a:xfrm>
            <a:off x="65988" y="5731497"/>
            <a:ext cx="3780148" cy="1126503"/>
          </a:xfrm>
          <a:prstGeom prst="rect">
            <a:avLst/>
          </a:prstGeom>
          <a:solidFill>
            <a:schemeClr val="bg1"/>
          </a:solidFill>
        </p:spPr>
        <p:txBody>
          <a:bodyPr wrap="square" rtlCol="0">
            <a:spAutoFit/>
          </a:bodyPr>
          <a:lstStyle/>
          <a:p>
            <a:endParaRPr lang="en-US"/>
          </a:p>
        </p:txBody>
      </p:sp>
    </p:spTree>
    <p:extLst>
      <p:ext uri="{BB962C8B-B14F-4D97-AF65-F5344CB8AC3E}">
        <p14:creationId xmlns:p14="http://schemas.microsoft.com/office/powerpoint/2010/main" val="3364314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D9F5E-AE26-884E-2495-1259744515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4" name="Date Placeholder 3">
            <a:extLst>
              <a:ext uri="{FF2B5EF4-FFF2-40B4-BE49-F238E27FC236}">
                <a16:creationId xmlns:a16="http://schemas.microsoft.com/office/drawing/2014/main" id="{6374420A-F67B-EAA1-810A-A914C1B84353}"/>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81DF57E0-173D-ABA0-714F-D490B554B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CA439D-BE8A-C872-804C-8CEC07897660}"/>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594955C9-C806-4A1B-2E7D-42506888B4B3}"/>
              </a:ext>
            </a:extLst>
          </p:cNvPr>
          <p:cNvPicPr>
            <a:picLocks noChangeAspect="1"/>
          </p:cNvPicPr>
          <p:nvPr userDrawn="1"/>
        </p:nvPicPr>
        <p:blipFill>
          <a:blip r:embed="rId2"/>
          <a:stretch>
            <a:fillRect/>
          </a:stretch>
        </p:blipFill>
        <p:spPr>
          <a:xfrm>
            <a:off x="4760269" y="5436973"/>
            <a:ext cx="2671461" cy="1118286"/>
          </a:xfrm>
          <a:prstGeom prst="rect">
            <a:avLst/>
          </a:prstGeom>
        </p:spPr>
      </p:pic>
      <p:sp>
        <p:nvSpPr>
          <p:cNvPr id="7" name="TextBox 6">
            <a:extLst>
              <a:ext uri="{FF2B5EF4-FFF2-40B4-BE49-F238E27FC236}">
                <a16:creationId xmlns:a16="http://schemas.microsoft.com/office/drawing/2014/main" id="{6956DEE2-B581-E3A8-D00B-4F79AF1449F0}"/>
              </a:ext>
            </a:extLst>
          </p:cNvPr>
          <p:cNvSpPr txBox="1"/>
          <p:nvPr userDrawn="1"/>
        </p:nvSpPr>
        <p:spPr>
          <a:xfrm>
            <a:off x="1524000" y="3498526"/>
            <a:ext cx="9144000" cy="75405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500" dirty="0">
                <a:solidFill>
                  <a:schemeClr val="tx1"/>
                </a:solidFill>
                <a:latin typeface="Helvetica" pitchFamily="2" charset="0"/>
              </a:rPr>
              <a:t>FY 2025 </a:t>
            </a:r>
            <a:r>
              <a:rPr lang="en-US" sz="2500" dirty="0">
                <a:solidFill>
                  <a:schemeClr val="tx1"/>
                </a:solidFill>
                <a:effectLst/>
                <a:latin typeface="Aptos" panose="020B0004020202020204" pitchFamily="34" charset="0"/>
                <a:ea typeface="Calibri" panose="020F0502020204030204" pitchFamily="34" charset="0"/>
              </a:rPr>
              <a:t>Strategic Plan Alignment </a:t>
            </a:r>
            <a:r>
              <a:rPr lang="en-US" sz="2500">
                <a:solidFill>
                  <a:schemeClr val="tx1"/>
                </a:solidFill>
                <a:effectLst/>
                <a:latin typeface="Aptos" panose="020B0004020202020204" pitchFamily="34" charset="0"/>
                <a:ea typeface="Calibri" panose="020F0502020204030204" pitchFamily="34" charset="0"/>
              </a:rPr>
              <a:t>and Budget Presentation</a:t>
            </a:r>
            <a:endParaRPr lang="en-US" sz="2500" dirty="0">
              <a:solidFill>
                <a:schemeClr val="tx1"/>
              </a:solidFill>
              <a:latin typeface="Helvetica" pitchFamily="2" charset="0"/>
            </a:endParaRPr>
          </a:p>
          <a:p>
            <a:endParaRPr lang="en-US" dirty="0"/>
          </a:p>
        </p:txBody>
      </p:sp>
    </p:spTree>
    <p:extLst>
      <p:ext uri="{BB962C8B-B14F-4D97-AF65-F5344CB8AC3E}">
        <p14:creationId xmlns:p14="http://schemas.microsoft.com/office/powerpoint/2010/main" val="354284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2" name="Title 1">
            <a:extLst>
              <a:ext uri="{FF2B5EF4-FFF2-40B4-BE49-F238E27FC236}">
                <a16:creationId xmlns:a16="http://schemas.microsoft.com/office/drawing/2014/main" id="{92308F43-F6C4-7280-AF99-2ABFD25AF5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82624C-D26C-B177-27BB-E7284F918F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Tree>
    <p:extLst>
      <p:ext uri="{BB962C8B-B14F-4D97-AF65-F5344CB8AC3E}">
        <p14:creationId xmlns:p14="http://schemas.microsoft.com/office/powerpoint/2010/main" val="1730613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2262FBC5-E2A2-91BE-C105-3E5A28D97D45}"/>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
        <p:nvSpPr>
          <p:cNvPr id="4" name="Date Placeholder 3">
            <a:extLst>
              <a:ext uri="{FF2B5EF4-FFF2-40B4-BE49-F238E27FC236}">
                <a16:creationId xmlns:a16="http://schemas.microsoft.com/office/drawing/2014/main" id="{56A10248-286C-C334-5061-27E123BC3B10}"/>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3EB3FB42-549A-68BC-D6A9-338F25720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0F36CE-F56A-A2C4-A62F-E46F6B7AE1B9}"/>
              </a:ext>
            </a:extLst>
          </p:cNvPr>
          <p:cNvSpPr>
            <a:spLocks noGrp="1"/>
          </p:cNvSpPr>
          <p:nvPr>
            <p:ph type="sldNum" sz="quarter" idx="12"/>
          </p:nvPr>
        </p:nvSpPr>
        <p:spPr/>
        <p:txBody>
          <a:bodyPr/>
          <a:lstStyle/>
          <a:p>
            <a:fld id="{17131AE2-00FD-5A4F-9940-D5038072A717}" type="slidenum">
              <a:rPr lang="en-US" smtClean="0"/>
              <a:t>‹#›</a:t>
            </a:fld>
            <a:endParaRPr lang="en-US"/>
          </a:p>
        </p:txBody>
      </p:sp>
      <p:sp>
        <p:nvSpPr>
          <p:cNvPr id="7" name="Title 1">
            <a:extLst>
              <a:ext uri="{FF2B5EF4-FFF2-40B4-BE49-F238E27FC236}">
                <a16:creationId xmlns:a16="http://schemas.microsoft.com/office/drawing/2014/main" id="{F624FAA3-C490-44C9-894C-63BC6C09F3ED}"/>
              </a:ext>
            </a:extLst>
          </p:cNvPr>
          <p:cNvSpPr txBox="1">
            <a:spLocks/>
          </p:cNvSpPr>
          <p:nvPr userDrawn="1"/>
        </p:nvSpPr>
        <p:spPr>
          <a:xfrm rot="20271913">
            <a:off x="231180" y="2236985"/>
            <a:ext cx="11539759" cy="199602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000" dirty="0">
                <a:solidFill>
                  <a:schemeClr val="bg2">
                    <a:lumMod val="50000"/>
                    <a:alpha val="30000"/>
                  </a:schemeClr>
                </a:solidFill>
                <a:latin typeface="Acumin Pro Black" panose="020B0904020202020204" pitchFamily="34" charset="0"/>
              </a:rPr>
              <a:t>Slide for instruction purposes only. Please do not include in final presentation slide deck.</a:t>
            </a:r>
          </a:p>
        </p:txBody>
      </p:sp>
      <p:sp>
        <p:nvSpPr>
          <p:cNvPr id="10" name="TextBox 9">
            <a:extLst>
              <a:ext uri="{FF2B5EF4-FFF2-40B4-BE49-F238E27FC236}">
                <a16:creationId xmlns:a16="http://schemas.microsoft.com/office/drawing/2014/main" id="{9D1027CE-99F3-13AD-A789-4067A06FC052}"/>
              </a:ext>
            </a:extLst>
          </p:cNvPr>
          <p:cNvSpPr txBox="1"/>
          <p:nvPr userDrawn="1"/>
        </p:nvSpPr>
        <p:spPr>
          <a:xfrm>
            <a:off x="638355" y="1690688"/>
            <a:ext cx="11007305" cy="4406334"/>
          </a:xfrm>
          <a:prstGeom prst="rect">
            <a:avLst/>
          </a:prstGeom>
          <a:noFill/>
        </p:spPr>
        <p:txBody>
          <a:bodyPr wrap="square" rtlCol="0">
            <a:spAutoFit/>
          </a:bodyPr>
          <a:lstStyle/>
          <a:p>
            <a:pPr marL="0" indent="0">
              <a:buNone/>
            </a:pPr>
            <a:r>
              <a:rPr lang="en-US" sz="1400" b="1" dirty="0">
                <a:solidFill>
                  <a:schemeClr val="bg2">
                    <a:lumMod val="25000"/>
                  </a:schemeClr>
                </a:solidFill>
              </a:rPr>
              <a:t>Steps to complete the slides for the campus presentations:</a:t>
            </a:r>
          </a:p>
          <a:p>
            <a:pPr marL="238125" indent="-238125">
              <a:buFont typeface="+mj-lt"/>
              <a:buAutoNum type="arabicPeriod"/>
            </a:pPr>
            <a:r>
              <a:rPr lang="en-US" sz="1400" b="1" dirty="0">
                <a:solidFill>
                  <a:schemeClr val="bg2">
                    <a:lumMod val="25000"/>
                  </a:schemeClr>
                </a:solidFill>
              </a:rPr>
              <a:t>Choose Action (Keep Doing, Stop, Start):</a:t>
            </a:r>
            <a:endParaRPr lang="en-US" sz="1400" b="1" dirty="0">
              <a:solidFill>
                <a:schemeClr val="bg2">
                  <a:lumMod val="25000"/>
                </a:schemeClr>
              </a:solidFill>
              <a:ea typeface="Calibri"/>
              <a:cs typeface="Calibri"/>
            </a:endParaRPr>
          </a:p>
          <a:p>
            <a:pPr lvl="1"/>
            <a:r>
              <a:rPr lang="en-US" sz="1200" b="1" dirty="0">
                <a:solidFill>
                  <a:schemeClr val="bg2">
                    <a:lumMod val="25000"/>
                  </a:schemeClr>
                </a:solidFill>
              </a:rPr>
              <a:t>Keep (x2)</a:t>
            </a:r>
            <a:r>
              <a:rPr lang="en-US" sz="1200" dirty="0">
                <a:solidFill>
                  <a:schemeClr val="bg2">
                    <a:lumMod val="25000"/>
                  </a:schemeClr>
                </a:solidFill>
              </a:rPr>
              <a:t>: If the division/college is keeping or expanding an action that has proven to be valuable and contributes positively to the strategic plan.</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Stop (x3)</a:t>
            </a:r>
            <a:r>
              <a:rPr lang="en-US" sz="1200" dirty="0">
                <a:solidFill>
                  <a:schemeClr val="bg2">
                    <a:lumMod val="25000"/>
                  </a:schemeClr>
                </a:solidFill>
              </a:rPr>
              <a:t>: If the division/college is discontinuing or ending a particular activity.</a:t>
            </a:r>
            <a:endParaRPr lang="en-US" sz="1200" dirty="0">
              <a:solidFill>
                <a:schemeClr val="bg2">
                  <a:lumMod val="25000"/>
                </a:schemeClr>
              </a:solidFill>
              <a:ea typeface="Calibri"/>
              <a:cs typeface="Calibri"/>
            </a:endParaRPr>
          </a:p>
          <a:p>
            <a:pPr lvl="1"/>
            <a:r>
              <a:rPr lang="en-US" sz="1200" b="1" dirty="0">
                <a:solidFill>
                  <a:schemeClr val="bg2">
                    <a:lumMod val="25000"/>
                  </a:schemeClr>
                </a:solidFill>
              </a:rPr>
              <a:t>Start (x1)</a:t>
            </a:r>
            <a:r>
              <a:rPr lang="en-US" sz="1200" dirty="0">
                <a:solidFill>
                  <a:schemeClr val="bg2">
                    <a:lumMod val="25000"/>
                  </a:schemeClr>
                </a:solidFill>
              </a:rPr>
              <a:t>: If the division/college is initiating something new or beginning a new endeavor.</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Specify the Topic:</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Fill in the blank with the specific subject or area being addressed. This could be a project, task, or broader concept.</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State the Reason for Action:</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Clearly articulate the rationale behind the chosen action. Why is the division/college keeping, stopping, or starting this particular topic.</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Align with Priority/Goal:</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Choose the strategic plan priority and goal the action aligns with for the topic. This helps to connect the decision with the broader university plan.</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Highlight Measurable Impact:</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Provide the measurable impact. This could be in terms of outcomes, results, or benefits.</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Relate to Pillar:</a:t>
            </a:r>
            <a:endParaRPr lang="en-US" sz="1400" b="1" dirty="0">
              <a:solidFill>
                <a:schemeClr val="bg2">
                  <a:lumMod val="25000"/>
                </a:schemeClr>
              </a:solidFill>
              <a:ea typeface="Calibri"/>
              <a:cs typeface="Calibri"/>
            </a:endParaRPr>
          </a:p>
          <a:p>
            <a:pPr lvl="1"/>
            <a:r>
              <a:rPr lang="en-US" sz="1200" dirty="0">
                <a:solidFill>
                  <a:schemeClr val="bg2">
                    <a:lumMod val="25000"/>
                  </a:schemeClr>
                </a:solidFill>
              </a:rPr>
              <a:t>Connect the proposed action to a foundational pillar (enrollment, retention, completion, or agility.) </a:t>
            </a:r>
            <a:endParaRPr lang="en-US" sz="1200"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Supportive Data</a:t>
            </a:r>
            <a:endParaRPr lang="en-US" sz="1400" b="1" dirty="0">
              <a:solidFill>
                <a:schemeClr val="bg2">
                  <a:lumMod val="25000"/>
                </a:schemeClr>
              </a:solidFill>
              <a:ea typeface="Calibri"/>
              <a:cs typeface="Calibri"/>
            </a:endParaRPr>
          </a:p>
          <a:p>
            <a:pPr marL="238125" indent="-238125">
              <a:lnSpc>
                <a:spcPct val="100000"/>
              </a:lnSpc>
              <a:spcBef>
                <a:spcPts val="1000"/>
              </a:spcBef>
              <a:buFont typeface="+mj-lt"/>
              <a:buAutoNum type="arabicPeriod"/>
            </a:pPr>
            <a:r>
              <a:rPr lang="en-US" sz="1400" b="1" dirty="0">
                <a:solidFill>
                  <a:schemeClr val="bg2">
                    <a:lumMod val="25000"/>
                  </a:schemeClr>
                </a:solidFill>
              </a:rPr>
              <a:t>Resources / Collaborations Required</a:t>
            </a:r>
          </a:p>
        </p:txBody>
      </p:sp>
      <p:sp>
        <p:nvSpPr>
          <p:cNvPr id="13" name="Title 1">
            <a:extLst>
              <a:ext uri="{FF2B5EF4-FFF2-40B4-BE49-F238E27FC236}">
                <a16:creationId xmlns:a16="http://schemas.microsoft.com/office/drawing/2014/main" id="{CFDFA27A-CD1D-08D0-6B94-EED75C5AB0A6}"/>
              </a:ext>
            </a:extLst>
          </p:cNvPr>
          <p:cNvSpPr txBox="1">
            <a:spLocks/>
          </p:cNvSpPr>
          <p:nvPr userDrawn="1"/>
        </p:nvSpPr>
        <p:spPr>
          <a:xfrm>
            <a:off x="776377" y="441325"/>
            <a:ext cx="10729823"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dirty="0">
                <a:solidFill>
                  <a:srgbClr val="F0521E"/>
                </a:solidFill>
                <a:latin typeface="Helvetica" pitchFamily="2" charset="0"/>
                <a:ea typeface="Helvetica Neue" panose="02000503000000020004" pitchFamily="2" charset="0"/>
                <a:cs typeface="Helvetica Neue" panose="02000503000000020004" pitchFamily="2" charset="0"/>
              </a:rPr>
              <a:t>Strategic Plan Alignment and Budget Presentation</a:t>
            </a:r>
          </a:p>
        </p:txBody>
      </p:sp>
    </p:spTree>
    <p:extLst>
      <p:ext uri="{BB962C8B-B14F-4D97-AF65-F5344CB8AC3E}">
        <p14:creationId xmlns:p14="http://schemas.microsoft.com/office/powerpoint/2010/main" val="385586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4553F-DF9C-92FF-875F-D4B9DE535DB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E91466-BCEF-FC8D-9147-323AA8EEDFFA}"/>
              </a:ext>
            </a:extLst>
          </p:cNvPr>
          <p:cNvSpPr>
            <a:spLocks noGrp="1"/>
          </p:cNvSpPr>
          <p:nvPr>
            <p:ph type="dt" sz="half" idx="10"/>
          </p:nvPr>
        </p:nvSpPr>
        <p:spPr/>
        <p:txBody>
          <a:bodyPr/>
          <a:lstStyle/>
          <a:p>
            <a:fld id="{B49EA1C6-2DC8-8148-8DFC-42644C93EECA}" type="datetimeFigureOut">
              <a:rPr lang="en-US" smtClean="0"/>
              <a:t>4/15/2024</a:t>
            </a:fld>
            <a:endParaRPr lang="en-US"/>
          </a:p>
        </p:txBody>
      </p:sp>
      <p:sp>
        <p:nvSpPr>
          <p:cNvPr id="4" name="Footer Placeholder 3">
            <a:extLst>
              <a:ext uri="{FF2B5EF4-FFF2-40B4-BE49-F238E27FC236}">
                <a16:creationId xmlns:a16="http://schemas.microsoft.com/office/drawing/2014/main" id="{B54C05E6-7650-C1C2-D30E-2C82E6844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F1612C-8C54-EF9E-D289-7CBE19E2C428}"/>
              </a:ext>
            </a:extLst>
          </p:cNvPr>
          <p:cNvSpPr>
            <a:spLocks noGrp="1"/>
          </p:cNvSpPr>
          <p:nvPr>
            <p:ph type="sldNum" sz="quarter" idx="12"/>
          </p:nvPr>
        </p:nvSpPr>
        <p:spPr/>
        <p:txBody>
          <a:bodyPr/>
          <a:lstStyle/>
          <a:p>
            <a:fld id="{17131AE2-00FD-5A4F-9940-D5038072A717}" type="slidenum">
              <a:rPr lang="en-US" smtClean="0"/>
              <a:t>‹#›</a:t>
            </a:fld>
            <a:endParaRPr lang="en-US"/>
          </a:p>
        </p:txBody>
      </p:sp>
      <p:pic>
        <p:nvPicPr>
          <p:cNvPr id="8" name="Picture 7">
            <a:extLst>
              <a:ext uri="{FF2B5EF4-FFF2-40B4-BE49-F238E27FC236}">
                <a16:creationId xmlns:a16="http://schemas.microsoft.com/office/drawing/2014/main" id="{0F4462A6-E4EC-1A6F-508C-A38089895E81}"/>
              </a:ext>
            </a:extLst>
          </p:cNvPr>
          <p:cNvPicPr>
            <a:picLocks noChangeAspect="1"/>
          </p:cNvPicPr>
          <p:nvPr userDrawn="1"/>
        </p:nvPicPr>
        <p:blipFill rotWithShape="1">
          <a:blip r:embed="rId2"/>
          <a:srcRect l="34619" r="32239" b="33828"/>
          <a:stretch/>
        </p:blipFill>
        <p:spPr>
          <a:xfrm>
            <a:off x="11353800" y="6122961"/>
            <a:ext cx="735871" cy="615035"/>
          </a:xfrm>
          <a:prstGeom prst="rect">
            <a:avLst/>
          </a:prstGeom>
        </p:spPr>
      </p:pic>
    </p:spTree>
    <p:extLst>
      <p:ext uri="{BB962C8B-B14F-4D97-AF65-F5344CB8AC3E}">
        <p14:creationId xmlns:p14="http://schemas.microsoft.com/office/powerpoint/2010/main" val="14760060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38644BD-351D-077C-3390-554623DDDF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3A6AE2-2630-FD27-A83B-DB1A202641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DD0D89D-96CD-7A71-C870-8960D14F16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9EA1C6-2DC8-8148-8DFC-42644C93EECA}" type="datetimeFigureOut">
              <a:rPr lang="en-US" smtClean="0"/>
              <a:t>4/15/2024</a:t>
            </a:fld>
            <a:endParaRPr lang="en-US"/>
          </a:p>
        </p:txBody>
      </p:sp>
      <p:sp>
        <p:nvSpPr>
          <p:cNvPr id="5" name="Footer Placeholder 4">
            <a:extLst>
              <a:ext uri="{FF2B5EF4-FFF2-40B4-BE49-F238E27FC236}">
                <a16:creationId xmlns:a16="http://schemas.microsoft.com/office/drawing/2014/main" id="{82540155-FFB4-1F36-7CFA-9A3F68A714E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164140B-EFC3-47C1-DB93-871AC41967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131AE2-00FD-5A4F-9940-D5038072A717}" type="slidenum">
              <a:rPr lang="en-US" smtClean="0"/>
              <a:t>‹#›</a:t>
            </a:fld>
            <a:endParaRPr lang="en-US"/>
          </a:p>
        </p:txBody>
      </p:sp>
    </p:spTree>
    <p:extLst>
      <p:ext uri="{BB962C8B-B14F-4D97-AF65-F5344CB8AC3E}">
        <p14:creationId xmlns:p14="http://schemas.microsoft.com/office/powerpoint/2010/main" val="167332508"/>
      </p:ext>
    </p:extLst>
  </p:cSld>
  <p:clrMap bg1="lt1" tx1="dk1" bg2="lt2" tx2="dk2" accent1="accent1" accent2="accent2" accent3="accent3" accent4="accent4" accent5="accent5" accent6="accent6" hlink="hlink" folHlink="folHlink"/>
  <p:sldLayoutIdLst>
    <p:sldLayoutId id="2147483657" r:id="rId1"/>
    <p:sldLayoutId id="2147483656" r:id="rId2"/>
    <p:sldLayoutId id="2147483649" r:id="rId3"/>
    <p:sldLayoutId id="2147483650" r:id="rId4"/>
    <p:sldLayoutId id="2147483655" r:id="rId5"/>
    <p:sldLayoutId id="2147483654" r:id="rId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1520567"/>
            <a:ext cx="9144000" cy="1655762"/>
          </a:xfrm>
        </p:spPr>
        <p:txBody>
          <a:bodyPr>
            <a:normAutofit fontScale="90000"/>
          </a:bodyPr>
          <a:lstStyle/>
          <a:p>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Humanities and Social Sciences</a:t>
            </a:r>
            <a:endParaRPr lang="en-US" b="1" dirty="0">
              <a:solidFill>
                <a:srgbClr val="F0521E"/>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3194137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533786176"/>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CHSS plans to stop the misaligned program assessment metrics because assessment should be used to achieve strategic priorities. This action aligns with priority 2 goal 2 to align processes and resources, such as staffing, facilities, technology, and other assets to strategic priorities and will have positive impacts in achieving enrollment and agility. </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a:solidFill>
                            <a:srgbClr val="000000"/>
                          </a:solidFill>
                        </a:rPr>
                        <a:t>Supporting Data:</a:t>
                      </a:r>
                    </a:p>
                    <a:p>
                      <a:endParaRPr lang="en-US" b="1">
                        <a:solidFill>
                          <a:srgbClr val="000000"/>
                        </a:solidFill>
                      </a:endParaRPr>
                    </a:p>
                    <a:p>
                      <a:endParaRPr lang="en-US" b="1">
                        <a:solidFill>
                          <a:srgbClr val="000000"/>
                        </a:solidFill>
                      </a:endParaRPr>
                    </a:p>
                    <a:p>
                      <a:endParaRPr lang="en-US" b="1">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Collaboration with the Office of Assessment (Anthology)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675237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264897462"/>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CHSS plans to stop the barriers to the experiential learning programs because the development and implementation of those programs help promote active learning and student success. This action aligns with priority 1 goal 1 to empower students to drive sustainable growth and will have positive impacts in achieving retention and completion. </a:t>
                      </a:r>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CHSS workload policy alignment </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spTree>
    <p:extLst>
      <p:ext uri="{BB962C8B-B14F-4D97-AF65-F5344CB8AC3E}">
        <p14:creationId xmlns:p14="http://schemas.microsoft.com/office/powerpoint/2010/main" val="3571980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4015046015"/>
              </p:ext>
            </p:extLst>
          </p:nvPr>
        </p:nvGraphicFramePr>
        <p:xfrm>
          <a:off x="979344" y="1575368"/>
          <a:ext cx="10374456" cy="4428966"/>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CHSS plans to start emphasizing the college-to-career connection because it prepares students for professional growth and demonstrates the value of the college’s degree programs. This action aligns with priority 4 goal 1 promote career readiness and attainment through experiences that facilitate personal and professional development and connections and will have positive impact in achieving retention, completion, and agility.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b="0" dirty="0">
                          <a:solidFill>
                            <a:srgbClr val="000000"/>
                          </a:solidFill>
                        </a:rPr>
                        <a:t>Collaboration with the Office of Program Analytics and Office of Alumni Relations</a:t>
                      </a: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Start Doing</a:t>
            </a:r>
          </a:p>
        </p:txBody>
      </p:sp>
    </p:spTree>
    <p:extLst>
      <p:ext uri="{BB962C8B-B14F-4D97-AF65-F5344CB8AC3E}">
        <p14:creationId xmlns:p14="http://schemas.microsoft.com/office/powerpoint/2010/main" val="4160002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a:xfrm>
            <a:off x="838200" y="196162"/>
            <a:ext cx="10515600" cy="1325563"/>
          </a:xfrm>
        </p:spPr>
        <p:txBody>
          <a:bodyPr>
            <a:normAutofit fontScale="90000"/>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Humanities and Social Sciences</a:t>
            </a:r>
            <a:br>
              <a:rPr lang="en-US" b="1" dirty="0">
                <a:latin typeface="Helvetica Neue" panose="02000503000000020004" pitchFamily="2" charset="0"/>
                <a:ea typeface="Helvetica Neue" panose="02000503000000020004" pitchFamily="2" charset="0"/>
                <a:cs typeface="Helvetica Neue" panose="02000503000000020004" pitchFamily="2" charset="0"/>
              </a:rPr>
            </a:br>
            <a:endParaRPr lang="en-US" sz="3200" i="1" dirty="0">
              <a:solidFill>
                <a:srgbClr val="F0521E"/>
              </a:solidFill>
              <a:latin typeface="Helvetica Oblique"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477077" y="1256589"/>
            <a:ext cx="11350487" cy="4857883"/>
          </a:xfrm>
        </p:spPr>
        <p:txBody>
          <a:bodyPr vert="horz" lIns="91440" tIns="45720" rIns="91440" bIns="45720" rtlCol="0" anchor="t">
            <a:normAutofit/>
          </a:bodyPr>
          <a:lstStyle/>
          <a:p>
            <a:r>
              <a:rPr lang="en-US" sz="2400" b="1" dirty="0">
                <a:solidFill>
                  <a:schemeClr val="bg2">
                    <a:lumMod val="25000"/>
                  </a:schemeClr>
                </a:solidFill>
                <a:latin typeface="Helvetica"/>
                <a:ea typeface="Helvetica Neue" panose="02000503000000020004" pitchFamily="2" charset="0"/>
                <a:cs typeface="Helvetica Neue" panose="02000503000000020004" pitchFamily="2" charset="0"/>
              </a:rPr>
              <a:t>KEEP DOING</a:t>
            </a:r>
          </a:p>
          <a:p>
            <a:pPr lvl="1"/>
            <a:r>
              <a:rPr lang="en-US" dirty="0">
                <a:solidFill>
                  <a:schemeClr val="bg2">
                    <a:lumMod val="25000"/>
                  </a:schemeClr>
                </a:solidFill>
                <a:latin typeface="Helvetica"/>
              </a:rPr>
              <a:t>Keep #1 	Keep supporting undergraduate research </a:t>
            </a:r>
          </a:p>
          <a:p>
            <a:pPr lvl="1"/>
            <a:r>
              <a:rPr lang="en-US" dirty="0">
                <a:solidFill>
                  <a:schemeClr val="bg2">
                    <a:lumMod val="25000"/>
                  </a:schemeClr>
                </a:solidFill>
                <a:latin typeface="Helvetica"/>
              </a:rPr>
              <a:t>Keep #2		Keep its commitment to community engagement </a:t>
            </a:r>
          </a:p>
          <a:p>
            <a:pPr>
              <a:spcBef>
                <a:spcPts val="2400"/>
              </a:spcBef>
            </a:pPr>
            <a:r>
              <a:rPr lang="en-US" sz="2400" b="1" dirty="0">
                <a:solidFill>
                  <a:schemeClr val="bg2">
                    <a:lumMod val="25000"/>
                  </a:schemeClr>
                </a:solidFill>
                <a:latin typeface="Helvetica"/>
              </a:rPr>
              <a:t>STOP DOING</a:t>
            </a:r>
          </a:p>
          <a:p>
            <a:pPr lvl="1"/>
            <a:r>
              <a:rPr lang="en-US" dirty="0">
                <a:solidFill>
                  <a:schemeClr val="bg2">
                    <a:lumMod val="25000"/>
                  </a:schemeClr>
                </a:solidFill>
                <a:latin typeface="Helvetica"/>
              </a:rPr>
              <a:t>Stop #1		Stop the funding gap for growing units </a:t>
            </a:r>
          </a:p>
          <a:p>
            <a:pPr lvl="1"/>
            <a:r>
              <a:rPr lang="en-US" dirty="0">
                <a:solidFill>
                  <a:schemeClr val="bg2">
                    <a:lumMod val="25000"/>
                  </a:schemeClr>
                </a:solidFill>
                <a:latin typeface="Helvetica"/>
              </a:rPr>
              <a:t>Stop #2		Stop the misaligned program assessment metrics </a:t>
            </a:r>
          </a:p>
          <a:p>
            <a:pPr lvl="1"/>
            <a:r>
              <a:rPr lang="en-US" dirty="0">
                <a:solidFill>
                  <a:schemeClr val="bg2">
                    <a:lumMod val="25000"/>
                  </a:schemeClr>
                </a:solidFill>
                <a:latin typeface="Helvetica"/>
              </a:rPr>
              <a:t>Stop #3		Stop the barriers to the experiential learning programs </a:t>
            </a:r>
          </a:p>
          <a:p>
            <a:pPr>
              <a:spcBef>
                <a:spcPts val="2400"/>
              </a:spcBef>
            </a:pPr>
            <a:r>
              <a:rPr lang="en-US" sz="2400" b="1" dirty="0">
                <a:solidFill>
                  <a:schemeClr val="bg2">
                    <a:lumMod val="25000"/>
                  </a:schemeClr>
                </a:solidFill>
                <a:latin typeface="Helvetica"/>
              </a:rPr>
              <a:t>START DOING</a:t>
            </a:r>
          </a:p>
          <a:p>
            <a:pPr lvl="1"/>
            <a:r>
              <a:rPr lang="en-US" dirty="0">
                <a:solidFill>
                  <a:schemeClr val="bg2">
                    <a:lumMod val="25000"/>
                  </a:schemeClr>
                </a:solidFill>
                <a:latin typeface="Helvetica"/>
              </a:rPr>
              <a:t>Start #1		Start emphasizing the college-to-career connection </a:t>
            </a:r>
          </a:p>
        </p:txBody>
      </p:sp>
    </p:spTree>
    <p:extLst>
      <p:ext uri="{BB962C8B-B14F-4D97-AF65-F5344CB8AC3E}">
        <p14:creationId xmlns:p14="http://schemas.microsoft.com/office/powerpoint/2010/main" val="16308600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D2966-CD51-9BF7-1493-1558CA88B938}"/>
              </a:ext>
            </a:extLst>
          </p:cNvPr>
          <p:cNvSpPr>
            <a:spLocks noGrp="1"/>
          </p:cNvSpPr>
          <p:nvPr>
            <p:ph type="ctrTitle"/>
          </p:nvPr>
        </p:nvSpPr>
        <p:spPr>
          <a:xfrm>
            <a:off x="1524000" y="808607"/>
            <a:ext cx="9144000" cy="2387600"/>
          </a:xfrm>
        </p:spPr>
        <p:txBody>
          <a:bodyPr/>
          <a:lstStyle/>
          <a:p>
            <a:r>
              <a:rPr lang="en-US" b="1" dirty="0">
                <a:solidFill>
                  <a:srgbClr val="F0521E"/>
                </a:solidFill>
                <a:latin typeface="Helvetica" pitchFamily="2" charset="0"/>
                <a:ea typeface="Helvetica Neue" panose="02000503000000020004" pitchFamily="2" charset="0"/>
                <a:cs typeface="Helvetica Neue" panose="02000503000000020004" pitchFamily="2" charset="0"/>
              </a:rPr>
              <a:t>Questions?</a:t>
            </a:r>
          </a:p>
        </p:txBody>
      </p:sp>
    </p:spTree>
    <p:extLst>
      <p:ext uri="{BB962C8B-B14F-4D97-AF65-F5344CB8AC3E}">
        <p14:creationId xmlns:p14="http://schemas.microsoft.com/office/powerpoint/2010/main" val="754546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dirty="0">
                <a:solidFill>
                  <a:srgbClr val="E36436"/>
                </a:solidFill>
                <a:latin typeface="Helvetica" pitchFamily="2" charset="0"/>
                <a:ea typeface="Helvetica Neue" panose="02000503000000020004" pitchFamily="2" charset="0"/>
                <a:cs typeface="Helvetica Neue" panose="02000503000000020004" pitchFamily="2" charset="0"/>
              </a:rPr>
              <a:t>College of Humanities and Social Sciences</a:t>
            </a:r>
            <a:endParaRPr lang="en-US" b="1" dirty="0">
              <a:solidFill>
                <a:srgbClr val="F0521E"/>
              </a:solidFill>
              <a:latin typeface="Helvetica" pitchFamily="2" charset="0"/>
              <a:ea typeface="Helvetica Neue" panose="02000503000000020004" pitchFamily="2" charset="0"/>
              <a:cs typeface="Helvetica Neue" panose="02000503000000020004" pitchFamily="2" charset="0"/>
            </a:endParaRP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7" y="1825625"/>
            <a:ext cx="4946374" cy="4351338"/>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Academic / Division Departments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Communication Studies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English</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History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Political Science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Psychology and Philosophy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Sociology</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World Languages and Cultures</a:t>
            </a:r>
          </a:p>
        </p:txBody>
      </p:sp>
      <p:sp>
        <p:nvSpPr>
          <p:cNvPr id="4" name="Content Placeholder 2">
            <a:extLst>
              <a:ext uri="{FF2B5EF4-FFF2-40B4-BE49-F238E27FC236}">
                <a16:creationId xmlns:a16="http://schemas.microsoft.com/office/drawing/2014/main" id="{F69C07BE-1BE4-F4C6-ECD2-A5666D98FD05}"/>
              </a:ext>
            </a:extLst>
          </p:cNvPr>
          <p:cNvSpPr txBox="1">
            <a:spLocks/>
          </p:cNvSpPr>
          <p:nvPr/>
        </p:nvSpPr>
        <p:spPr>
          <a:xfrm>
            <a:off x="6374293" y="1815686"/>
            <a:ext cx="4946374"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 for the Study of Disasters &amp; Emergency Management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Center for Multicultural Rural Development</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Psychological Services Center</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Texas Review Press</a:t>
            </a:r>
          </a:p>
        </p:txBody>
      </p:sp>
    </p:spTree>
    <p:extLst>
      <p:ext uri="{BB962C8B-B14F-4D97-AF65-F5344CB8AC3E}">
        <p14:creationId xmlns:p14="http://schemas.microsoft.com/office/powerpoint/2010/main" val="19401310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1: Prioritize Student Success and Student Access</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Developed a new multidisciplinary minor in Cultural Competency and an undergraduate certificate in Communication for Health and Social Care Professionals</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Offered CHSS Skills Workshops on professional communication, intercultural communication, and critical thinking to all CHSS majors (Fall 2023)</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Created one-time recruitment scholarships ($3,000) for first-time enrolled CHSS master students in AY 2024-25</a:t>
            </a: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1249819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fontScale="92500" lnSpcReduction="1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2: Embody a Culture of Excellence</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SHSU Model United Nations Team won the Honorable Mention and the Best Position Paper Award at the 2024 National Model UN Conference in New York City</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Established six college-level awards to recognize the sustained outstanding achievements of CHSS faculty and staff</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Funded three CHSS-faculty-led collaborative research clusters to encourage interdisciplinary, team-based research</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Hosted CHSS Wall of Honor to recognize outstanding achievements of faculty and alumni</a:t>
            </a:r>
          </a:p>
          <a:p>
            <a:pPr marL="457200" lvl="1" indent="0">
              <a:buNone/>
            </a:pPr>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 </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External grants awarded to CHSS increased from $0.57 million (FY 2022) to $1.85 million (FY 2023)</a:t>
            </a: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9606430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normAutofit lnSpcReduction="10000"/>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3: Elevate the Reputation and Visibility of SHSU</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Co-hosted the Artificial Intelligence in Psychological Science Summer Camp (May 17-19, 2023) with Department of Computer Science, with funding support from a pedagogy grant from the Association for Psychological Science and the Psychonomic Society and ORSP </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Hosted National Book Awards Festival (September 19, 2023) to bring recent National Book Award finalists and winners to SHSU (in collaboration with the National Book Foundation)</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Hosted a scholarly research symposium “More than an Eagle on the Button: Black Lives Beyond the Battlefield in the U.S. Civil War,” jointly sponsored by the Society of Civil War Historians and the Patricia &amp; Bookman Peters Endowed Chair in History at Texas A&amp;M University (October 11-13, 2023)</a:t>
            </a: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2849924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06B1F-72A7-FC8E-020D-D8C77C507DD2}"/>
              </a:ext>
            </a:extLst>
          </p:cNvPr>
          <p:cNvSpPr>
            <a:spLocks noGrp="1"/>
          </p:cNvSpPr>
          <p:nvPr>
            <p:ph type="title"/>
          </p:nvPr>
        </p:nvSpPr>
        <p:spPr/>
        <p:txBody>
          <a:body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2024 Accomplishments</a:t>
            </a:r>
          </a:p>
        </p:txBody>
      </p:sp>
      <p:sp>
        <p:nvSpPr>
          <p:cNvPr id="3" name="Content Placeholder 2">
            <a:extLst>
              <a:ext uri="{FF2B5EF4-FFF2-40B4-BE49-F238E27FC236}">
                <a16:creationId xmlns:a16="http://schemas.microsoft.com/office/drawing/2014/main" id="{433606AF-ABBC-BCE0-1627-02EF7093D913}"/>
              </a:ext>
            </a:extLst>
          </p:cNvPr>
          <p:cNvSpPr>
            <a:spLocks noGrp="1"/>
          </p:cNvSpPr>
          <p:nvPr>
            <p:ph idx="4294967295"/>
          </p:nvPr>
        </p:nvSpPr>
        <p:spPr>
          <a:xfrm>
            <a:off x="848136" y="1825625"/>
            <a:ext cx="10525541" cy="4301642"/>
          </a:xfrm>
        </p:spPr>
        <p:txBody>
          <a:bodyPr/>
          <a:lstStyle/>
          <a:p>
            <a:r>
              <a:rPr lang="en-US" sz="24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Priority 4: Expand and Elevate our Service to the State and Beyond</a:t>
            </a: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Psychological Services Center continued to provide low-cost clinical services to underserved communities</a:t>
            </a:r>
          </a:p>
          <a:p>
            <a:pPr marL="457200" lvl="1" indent="0">
              <a:buNone/>
            </a:pPr>
            <a:endPar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a:p>
            <a:pPr lvl="1"/>
            <a:r>
              <a:rPr lang="en-US" sz="2000" dirty="0">
                <a:solidFill>
                  <a:schemeClr val="bg2">
                    <a:lumMod val="25000"/>
                  </a:schemeClr>
                </a:solidFill>
                <a:latin typeface="Helvetica" pitchFamily="2" charset="0"/>
                <a:ea typeface="Helvetica Neue" panose="02000503000000020004" pitchFamily="2" charset="0"/>
                <a:cs typeface="Helvetica Neue" panose="02000503000000020004" pitchFamily="2" charset="0"/>
              </a:rPr>
              <a:t>Three CHSS student teams are working to provide the best ideas to address a problem a local advocacy organization is facing in the inaugural CHSS Skills Challenge</a:t>
            </a:r>
          </a:p>
          <a:p>
            <a:pPr lvl="1"/>
            <a:endParaRPr lang="en-US" sz="1800" dirty="0">
              <a:solidFill>
                <a:schemeClr val="bg2">
                  <a:lumMod val="25000"/>
                </a:schemeClr>
              </a:solidFill>
              <a:latin typeface="Helvetica" pitchFamily="2" charset="0"/>
              <a:ea typeface="Helvetica Neue" panose="02000503000000020004" pitchFamily="2" charset="0"/>
              <a:cs typeface="Helvetica Neue" panose="02000503000000020004" pitchFamily="2" charset="0"/>
            </a:endParaRPr>
          </a:p>
        </p:txBody>
      </p:sp>
    </p:spTree>
    <p:extLst>
      <p:ext uri="{BB962C8B-B14F-4D97-AF65-F5344CB8AC3E}">
        <p14:creationId xmlns:p14="http://schemas.microsoft.com/office/powerpoint/2010/main" val="990550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616291822"/>
              </p:ext>
            </p:extLst>
          </p:nvPr>
        </p:nvGraphicFramePr>
        <p:xfrm>
          <a:off x="979344" y="1575368"/>
          <a:ext cx="10374456" cy="4426108"/>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CHSS plans to keep</a:t>
                      </a:r>
                      <a:r>
                        <a:rPr lang="en-US" sz="1900" b="0" kern="1200" dirty="0">
                          <a:solidFill>
                            <a:schemeClr val="tx1"/>
                          </a:solidFill>
                        </a:rPr>
                        <a:t> supporting undergraduate research because it promotes active learning and student success. This action aligns with priority 1 goal 1 to empower students to drive sustainable growth and will have positive impacts in achieving retention and completion. </a:t>
                      </a:r>
                      <a:endParaRPr lang="en-US" sz="1900" b="0" kern="1200" dirty="0">
                        <a:solidFill>
                          <a:srgbClr val="000000"/>
                        </a:solidFill>
                      </a:endParaRP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pPr marL="0" algn="l" defTabSz="914400" rtl="0" eaLnBrk="1" latinLnBrk="0" hangingPunct="1"/>
                      <a:endParaRPr lang="en-US" sz="1900" b="1" kern="1200" dirty="0">
                        <a:solidFill>
                          <a:srgbClr val="000000"/>
                        </a:solidFill>
                      </a:endParaRP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pic>
        <p:nvPicPr>
          <p:cNvPr id="18" name="Picture 17">
            <a:extLst>
              <a:ext uri="{FF2B5EF4-FFF2-40B4-BE49-F238E27FC236}">
                <a16:creationId xmlns:a16="http://schemas.microsoft.com/office/drawing/2014/main" id="{8B4D6AF8-F296-1D72-CD74-20F3D1EA9DE4}"/>
              </a:ext>
            </a:extLst>
          </p:cNvPr>
          <p:cNvPicPr>
            <a:picLocks noChangeAspect="1"/>
          </p:cNvPicPr>
          <p:nvPr/>
        </p:nvPicPr>
        <p:blipFill>
          <a:blip r:embed="rId2"/>
          <a:stretch>
            <a:fillRect/>
          </a:stretch>
        </p:blipFill>
        <p:spPr>
          <a:xfrm>
            <a:off x="3790765" y="3577701"/>
            <a:ext cx="4136994" cy="1296139"/>
          </a:xfrm>
          <a:prstGeom prst="rect">
            <a:avLst/>
          </a:prstGeom>
        </p:spPr>
      </p:pic>
    </p:spTree>
    <p:extLst>
      <p:ext uri="{BB962C8B-B14F-4D97-AF65-F5344CB8AC3E}">
        <p14:creationId xmlns:p14="http://schemas.microsoft.com/office/powerpoint/2010/main" val="22164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376391673"/>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CHSS plans to keep its commitment to community engagement because it deepens partnership and prepares students for productive citizenship. This action aligns with priority 4 goal 2 to provide innovative ways to engage and serve the community and will have sustained effects on retention and completion. </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sz="1800" dirty="0">
                          <a:effectLst/>
                          <a:latin typeface="Calibri" panose="020F0502020204030204" pitchFamily="34" charset="0"/>
                          <a:ea typeface="Times New Roman" panose="02020603050405020304" pitchFamily="18" charset="0"/>
                        </a:rPr>
                        <a:t>Collaboration with the Center for Community Engagement</a:t>
                      </a:r>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Keep Doing</a:t>
            </a:r>
          </a:p>
        </p:txBody>
      </p:sp>
      <p:pic>
        <p:nvPicPr>
          <p:cNvPr id="12" name="Picture 11">
            <a:extLst>
              <a:ext uri="{FF2B5EF4-FFF2-40B4-BE49-F238E27FC236}">
                <a16:creationId xmlns:a16="http://schemas.microsoft.com/office/drawing/2014/main" id="{D0F1F360-C47F-C3E1-C246-990DB6E62BA7}"/>
              </a:ext>
            </a:extLst>
          </p:cNvPr>
          <p:cNvPicPr>
            <a:picLocks noChangeAspect="1"/>
          </p:cNvPicPr>
          <p:nvPr/>
        </p:nvPicPr>
        <p:blipFill>
          <a:blip r:embed="rId2"/>
          <a:stretch>
            <a:fillRect/>
          </a:stretch>
        </p:blipFill>
        <p:spPr>
          <a:xfrm>
            <a:off x="3852909" y="3577700"/>
            <a:ext cx="3986074" cy="1207363"/>
          </a:xfrm>
          <a:prstGeom prst="rect">
            <a:avLst/>
          </a:prstGeom>
        </p:spPr>
      </p:pic>
    </p:spTree>
    <p:extLst>
      <p:ext uri="{BB962C8B-B14F-4D97-AF65-F5344CB8AC3E}">
        <p14:creationId xmlns:p14="http://schemas.microsoft.com/office/powerpoint/2010/main" val="24518873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054BCC-07D6-5034-595E-EA0B2551C089}"/>
            </a:ext>
          </a:extLst>
        </p:cNvPr>
        <p:cNvGrpSpPr/>
        <p:nvPr/>
      </p:nvGrpSpPr>
      <p:grpSpPr>
        <a:xfrm>
          <a:off x="0" y="0"/>
          <a:ext cx="0" cy="0"/>
          <a:chOff x="0" y="0"/>
          <a:chExt cx="0" cy="0"/>
        </a:xfrm>
      </p:grpSpPr>
      <p:graphicFrame>
        <p:nvGraphicFramePr>
          <p:cNvPr id="7" name="Table 3">
            <a:extLst>
              <a:ext uri="{FF2B5EF4-FFF2-40B4-BE49-F238E27FC236}">
                <a16:creationId xmlns:a16="http://schemas.microsoft.com/office/drawing/2014/main" id="{36544537-0874-9962-A4E6-AB420D7A3929}"/>
              </a:ext>
            </a:extLst>
          </p:cNvPr>
          <p:cNvGraphicFramePr>
            <a:graphicFrameLocks noGrp="1"/>
          </p:cNvGraphicFramePr>
          <p:nvPr>
            <p:ph idx="4294967295"/>
            <p:extLst>
              <p:ext uri="{D42A27DB-BD31-4B8C-83A1-F6EECF244321}">
                <p14:modId xmlns:p14="http://schemas.microsoft.com/office/powerpoint/2010/main" val="2521766568"/>
              </p:ext>
            </p:extLst>
          </p:nvPr>
        </p:nvGraphicFramePr>
        <p:xfrm>
          <a:off x="979344" y="1575368"/>
          <a:ext cx="10374456" cy="4247197"/>
        </p:xfrm>
        <a:graphic>
          <a:graphicData uri="http://schemas.openxmlformats.org/drawingml/2006/table">
            <a:tbl>
              <a:tblPr firstRow="1" bandRow="1">
                <a:tableStyleId>{8A107856-5554-42FB-B03E-39F5DBC370BA}</a:tableStyleId>
              </a:tblPr>
              <a:tblGrid>
                <a:gridCol w="10374456">
                  <a:extLst>
                    <a:ext uri="{9D8B030D-6E8A-4147-A177-3AD203B41FA5}">
                      <a16:colId xmlns:a16="http://schemas.microsoft.com/office/drawing/2014/main" val="2981795826"/>
                    </a:ext>
                  </a:extLst>
                </a:gridCol>
              </a:tblGrid>
              <a:tr h="19213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900" b="1" kern="1200" dirty="0">
                          <a:solidFill>
                            <a:srgbClr val="000000"/>
                          </a:solidFill>
                        </a:rPr>
                        <a:t>Statement: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900" b="0" kern="1200" dirty="0">
                          <a:solidFill>
                            <a:srgbClr val="000000"/>
                          </a:solidFill>
                        </a:rPr>
                        <a:t>CHSS plans to stop the funding gap for growing units because it is important to provide adequate staff support to sustain growth. This action aligns with priority 2 goal 2 to align processes and resources, such as staffing, facilities, technology, and other assets to strategic priorities and will have positive impacts in achieving enrollment and agility.</a:t>
                      </a:r>
                    </a:p>
                    <a:p>
                      <a:endParaRPr lang="en-US" dirty="0">
                        <a:solidFill>
                          <a:srgbClr val="000000"/>
                        </a:solidFill>
                        <a:latin typeface="Aptos" panose="020B0004020202020204" pitchFamily="34" charset="0"/>
                      </a:endParaRPr>
                    </a:p>
                  </a:txBody>
                  <a:tcPr/>
                </a:tc>
                <a:extLst>
                  <a:ext uri="{0D108BD9-81ED-4DB2-BD59-A6C34878D82A}">
                    <a16:rowId xmlns:a16="http://schemas.microsoft.com/office/drawing/2014/main" val="2868645737"/>
                  </a:ext>
                </a:extLst>
              </a:tr>
              <a:tr h="1314609">
                <a:tc>
                  <a:txBody>
                    <a:bodyPr/>
                    <a:lstStyle/>
                    <a:p>
                      <a:pPr marL="0" algn="l" defTabSz="914400" rtl="0" eaLnBrk="1" latinLnBrk="0" hangingPunct="1"/>
                      <a:r>
                        <a:rPr lang="en-US" sz="1900" b="1" kern="1200" dirty="0">
                          <a:solidFill>
                            <a:srgbClr val="000000"/>
                          </a:solidFill>
                        </a:rPr>
                        <a:t>Supporting Data:</a:t>
                      </a:r>
                    </a:p>
                    <a:p>
                      <a:endParaRPr lang="en-US" b="1" dirty="0">
                        <a:solidFill>
                          <a:srgbClr val="000000"/>
                        </a:solidFill>
                      </a:endParaRPr>
                    </a:p>
                    <a:p>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433750713"/>
                  </a:ext>
                </a:extLst>
              </a:tr>
              <a:tr h="1011237">
                <a:tc>
                  <a:txBody>
                    <a:bodyPr/>
                    <a:lstStyle/>
                    <a:p>
                      <a:r>
                        <a:rPr lang="en-US" sz="1900" b="1" kern="1200" dirty="0">
                          <a:solidFill>
                            <a:srgbClr val="000000"/>
                          </a:solidFill>
                        </a:rPr>
                        <a:t>Resources / Collaborations Required:</a:t>
                      </a:r>
                    </a:p>
                    <a:p>
                      <a:r>
                        <a:rPr lang="en-US" sz="1800" kern="1200" dirty="0">
                          <a:solidFill>
                            <a:schemeClr val="dk1"/>
                          </a:solidFill>
                          <a:effectLst/>
                          <a:latin typeface="+mn-lt"/>
                          <a:ea typeface="+mn-ea"/>
                          <a:cs typeface="+mn-cs"/>
                        </a:rPr>
                        <a:t>Resources required: Funds for 2 staff positions</a:t>
                      </a:r>
                      <a:endParaRPr lang="en-US" b="1" dirty="0">
                        <a:solidFill>
                          <a:srgbClr val="000000"/>
                        </a:solidFill>
                      </a:endParaRPr>
                    </a:p>
                    <a:p>
                      <a:endParaRPr lang="en-US" b="1" dirty="0">
                        <a:solidFill>
                          <a:srgbClr val="000000"/>
                        </a:solidFill>
                        <a:latin typeface="Aptos" panose="020B0004020202020204" pitchFamily="34" charset="0"/>
                      </a:endParaRPr>
                    </a:p>
                  </a:txBody>
                  <a:tcPr/>
                </a:tc>
                <a:extLst>
                  <a:ext uri="{0D108BD9-81ED-4DB2-BD59-A6C34878D82A}">
                    <a16:rowId xmlns:a16="http://schemas.microsoft.com/office/drawing/2014/main" val="3152870144"/>
                  </a:ext>
                </a:extLst>
              </a:tr>
            </a:tbl>
          </a:graphicData>
        </a:graphic>
      </p:graphicFrame>
      <p:sp>
        <p:nvSpPr>
          <p:cNvPr id="2" name="Title 1">
            <a:extLst>
              <a:ext uri="{FF2B5EF4-FFF2-40B4-BE49-F238E27FC236}">
                <a16:creationId xmlns:a16="http://schemas.microsoft.com/office/drawing/2014/main" id="{562BFA7D-BFDE-FF46-A038-0DCFC2D8D2A5}"/>
              </a:ext>
            </a:extLst>
          </p:cNvPr>
          <p:cNvSpPr txBox="1">
            <a:spLocks/>
          </p:cNvSpPr>
          <p:nvPr/>
        </p:nvSpPr>
        <p:spPr>
          <a:xfrm>
            <a:off x="990600" y="35205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b="1">
                <a:solidFill>
                  <a:srgbClr val="F0521E"/>
                </a:solidFill>
                <a:latin typeface="Helvetica" pitchFamily="2" charset="0"/>
                <a:ea typeface="Helvetica Neue" panose="02000503000000020004" pitchFamily="2" charset="0"/>
                <a:cs typeface="Helvetica Neue" panose="02000503000000020004" pitchFamily="2" charset="0"/>
              </a:rPr>
              <a:t>FY 2025 Stop Doing</a:t>
            </a:r>
          </a:p>
        </p:txBody>
      </p:sp>
      <p:pic>
        <p:nvPicPr>
          <p:cNvPr id="3" name="Picture 2">
            <a:extLst>
              <a:ext uri="{FF2B5EF4-FFF2-40B4-BE49-F238E27FC236}">
                <a16:creationId xmlns:a16="http://schemas.microsoft.com/office/drawing/2014/main" id="{638273B5-B842-AE83-E796-CFFB53EF35CC}"/>
              </a:ext>
            </a:extLst>
          </p:cNvPr>
          <p:cNvPicPr>
            <a:picLocks noChangeAspect="1"/>
          </p:cNvPicPr>
          <p:nvPr/>
        </p:nvPicPr>
        <p:blipFill>
          <a:blip r:embed="rId2"/>
          <a:stretch>
            <a:fillRect/>
          </a:stretch>
        </p:blipFill>
        <p:spPr>
          <a:xfrm>
            <a:off x="2940262" y="3760428"/>
            <a:ext cx="3932261" cy="810838"/>
          </a:xfrm>
          <a:prstGeom prst="rect">
            <a:avLst/>
          </a:prstGeom>
        </p:spPr>
      </p:pic>
      <p:pic>
        <p:nvPicPr>
          <p:cNvPr id="5" name="Picture 4">
            <a:extLst>
              <a:ext uri="{FF2B5EF4-FFF2-40B4-BE49-F238E27FC236}">
                <a16:creationId xmlns:a16="http://schemas.microsoft.com/office/drawing/2014/main" id="{F9B7A4CF-3066-FDB4-3FE6-F55430C2E9C3}"/>
              </a:ext>
            </a:extLst>
          </p:cNvPr>
          <p:cNvPicPr>
            <a:picLocks noChangeAspect="1"/>
          </p:cNvPicPr>
          <p:nvPr/>
        </p:nvPicPr>
        <p:blipFill>
          <a:blip r:embed="rId3"/>
          <a:stretch>
            <a:fillRect/>
          </a:stretch>
        </p:blipFill>
        <p:spPr>
          <a:xfrm>
            <a:off x="6997356" y="3772243"/>
            <a:ext cx="3932261" cy="609653"/>
          </a:xfrm>
          <a:prstGeom prst="rect">
            <a:avLst/>
          </a:prstGeom>
        </p:spPr>
      </p:pic>
    </p:spTree>
    <p:extLst>
      <p:ext uri="{BB962C8B-B14F-4D97-AF65-F5344CB8AC3E}">
        <p14:creationId xmlns:p14="http://schemas.microsoft.com/office/powerpoint/2010/main" val="636556985"/>
      </p:ext>
    </p:extLst>
  </p:cSld>
  <p:clrMapOvr>
    <a:masterClrMapping/>
  </p:clrMapOvr>
</p:sld>
</file>

<file path=ppt/theme/theme1.xml><?xml version="1.0" encoding="utf-8"?>
<a:theme xmlns:a="http://schemas.openxmlformats.org/drawingml/2006/main" name="Office Theme 2013 - 2022">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2204</TotalTime>
  <Words>948</Words>
  <Application>Microsoft Office PowerPoint</Application>
  <PresentationFormat>Widescreen</PresentationFormat>
  <Paragraphs>101</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Acumin Pro Black</vt:lpstr>
      <vt:lpstr>Helvetica Neue</vt:lpstr>
      <vt:lpstr>Helvetica Oblique</vt:lpstr>
      <vt:lpstr>Aptos</vt:lpstr>
      <vt:lpstr>Arial</vt:lpstr>
      <vt:lpstr>Calibri</vt:lpstr>
      <vt:lpstr>Calibri Light</vt:lpstr>
      <vt:lpstr>Helvetica</vt:lpstr>
      <vt:lpstr>Office Theme 2013 - 2022</vt:lpstr>
      <vt:lpstr>College of Humanities and Social Sciences</vt:lpstr>
      <vt:lpstr>College of Humanities and Social Sciences</vt:lpstr>
      <vt:lpstr>FY 2024 Accomplishments</vt:lpstr>
      <vt:lpstr>FY 2024 Accomplishments</vt:lpstr>
      <vt:lpstr>FY 2024 Accomplishments</vt:lpstr>
      <vt:lpstr>FY 2024 Accomplishments</vt:lpstr>
      <vt:lpstr>PowerPoint Presentation</vt:lpstr>
      <vt:lpstr>PowerPoint Presentation</vt:lpstr>
      <vt:lpstr>PowerPoint Presentation</vt:lpstr>
      <vt:lpstr>PowerPoint Presentation</vt:lpstr>
      <vt:lpstr>PowerPoint Presentation</vt:lpstr>
      <vt:lpstr>PowerPoint Presentation</vt:lpstr>
      <vt:lpstr>College of Humanities and Social Sciences </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 Division Name</dc:title>
  <dc:creator>Smith, Brianna</dc:creator>
  <cp:lastModifiedBy>Li, Chien Pin</cp:lastModifiedBy>
  <cp:revision>6</cp:revision>
  <dcterms:created xsi:type="dcterms:W3CDTF">2023-01-09T16:14:47Z</dcterms:created>
  <dcterms:modified xsi:type="dcterms:W3CDTF">2024-04-15T20:17:50Z</dcterms:modified>
</cp:coreProperties>
</file>